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23"/>
  </p:notesMasterIdLst>
  <p:handoutMasterIdLst>
    <p:handoutMasterId r:id="rId24"/>
  </p:handoutMasterIdLst>
  <p:sldIdLst>
    <p:sldId id="258" r:id="rId5"/>
    <p:sldId id="382" r:id="rId6"/>
    <p:sldId id="412" r:id="rId7"/>
    <p:sldId id="334" r:id="rId8"/>
    <p:sldId id="336" r:id="rId9"/>
    <p:sldId id="380" r:id="rId10"/>
    <p:sldId id="411" r:id="rId11"/>
    <p:sldId id="402" r:id="rId12"/>
    <p:sldId id="373" r:id="rId13"/>
    <p:sldId id="374" r:id="rId14"/>
    <p:sldId id="403" r:id="rId15"/>
    <p:sldId id="358" r:id="rId16"/>
    <p:sldId id="360" r:id="rId17"/>
    <p:sldId id="361" r:id="rId18"/>
    <p:sldId id="362" r:id="rId19"/>
    <p:sldId id="359" r:id="rId20"/>
    <p:sldId id="413" r:id="rId21"/>
    <p:sldId id="414" r:id="rId22"/>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52" autoAdjust="0"/>
    <p:restoredTop sz="89590" autoAdjust="0"/>
  </p:normalViewPr>
  <p:slideViewPr>
    <p:cSldViewPr>
      <p:cViewPr>
        <p:scale>
          <a:sx n="50" d="100"/>
          <a:sy n="50" d="100"/>
        </p:scale>
        <p:origin x="-1814" y="-480"/>
      </p:cViewPr>
      <p:guideLst>
        <p:guide orient="horz" pos="2592"/>
        <p:guide pos="4608"/>
      </p:guideLst>
    </p:cSldViewPr>
  </p:slideViewPr>
  <p:notesTextViewPr>
    <p:cViewPr>
      <p:scale>
        <a:sx n="1" d="1"/>
        <a:sy n="1" d="1"/>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image" Target="../media/image6.emf"/><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8/25/2017</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8/25/2017</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Hello, and welcome to the TI Precision Lab</a:t>
            </a:r>
            <a:r>
              <a:rPr lang="en-US" baseline="0" dirty="0" smtClean="0"/>
              <a:t> </a:t>
            </a:r>
            <a:r>
              <a:rPr lang="en-US" dirty="0" smtClean="0"/>
              <a:t>covering</a:t>
            </a:r>
            <a:r>
              <a:rPr lang="en-US" baseline="0" dirty="0" smtClean="0"/>
              <a:t> component selection for SAR ADCs.  The goal of this section is to select the proper bandwidth amplifier and external RC filter components for the input drive circuitry. This section will also show how performance can be verified and optimized using TINA SPICE.</a:t>
            </a:r>
          </a:p>
          <a:p>
            <a:pPr marL="0" marR="0" indent="0" algn="l" defTabSz="146304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This video</a:t>
            </a:r>
            <a:r>
              <a:rPr lang="en-US" baseline="0" dirty="0" smtClean="0"/>
              <a:t> starts with a simplified explanation of the SAR converter operation.  Next it provides guidance in using Texas Instruments parametric search tool to find the right data converter for your application.   Finally, the video covers how you can use a software calculator to find initial amplifier and RC filter values.  These values will be used in subsequent videos for TINA SPICE optimization of the circuit.</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dirty="0"/>
          </a:p>
        </p:txBody>
      </p:sp>
    </p:spTree>
    <p:extLst>
      <p:ext uri="{BB962C8B-B14F-4D97-AF65-F5344CB8AC3E}">
        <p14:creationId xmlns:p14="http://schemas.microsoft.com/office/powerpoint/2010/main" val="42566215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a:t>
            </a:r>
            <a:r>
              <a:rPr lang="en-US" baseline="0" dirty="0" smtClean="0"/>
              <a:t> select a </a:t>
            </a:r>
            <a:r>
              <a:rPr lang="en-US" dirty="0" smtClean="0"/>
              <a:t>single input channel and a 5V maximum input range.  Finally,</a:t>
            </a:r>
            <a:r>
              <a:rPr lang="en-US" baseline="0" dirty="0" smtClean="0"/>
              <a:t> select an SPI digital interface and a single ended input.  This reduces our choices to four.  From that group of four we will choose the device with the highest sampling rate; the ADS8860.  The main point here is that using the parametric search filters can be a quick way to find the device you need.</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10</a:t>
            </a:fld>
            <a:endParaRPr lang="en-US" dirty="0"/>
          </a:p>
        </p:txBody>
      </p:sp>
    </p:spTree>
    <p:extLst>
      <p:ext uri="{BB962C8B-B14F-4D97-AF65-F5344CB8AC3E}">
        <p14:creationId xmlns:p14="http://schemas.microsoft.com/office/powerpoint/2010/main" val="35352069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move to the third step</a:t>
            </a:r>
            <a:r>
              <a:rPr lang="en-US" baseline="0" dirty="0" smtClean="0"/>
              <a:t> where we walk through how to use a software tool to find the amplifier and RC charge bucket filter components.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11</a:t>
            </a:fld>
            <a:endParaRPr lang="en-US"/>
          </a:p>
        </p:txBody>
      </p:sp>
    </p:spTree>
    <p:extLst>
      <p:ext uri="{BB962C8B-B14F-4D97-AF65-F5344CB8AC3E}">
        <p14:creationId xmlns:p14="http://schemas.microsoft.com/office/powerpoint/2010/main" val="39410682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section we will use the </a:t>
            </a:r>
            <a:r>
              <a:rPr lang="en-US" u="none" dirty="0" smtClean="0"/>
              <a:t>ADC SAR Drive</a:t>
            </a:r>
            <a:r>
              <a:rPr lang="en-US" u="none" baseline="0" dirty="0" smtClean="0"/>
              <a:t> </a:t>
            </a:r>
            <a:r>
              <a:rPr lang="en-US" dirty="0" smtClean="0"/>
              <a:t>calculator to find the starting values</a:t>
            </a:r>
            <a:r>
              <a:rPr lang="en-US" baseline="0" dirty="0" smtClean="0"/>
              <a:t> used in TINA SPICE for optimization.  This slide summarizes and defines the information needed for the software calculator.  </a:t>
            </a:r>
          </a:p>
          <a:p>
            <a:endParaRPr lang="en-US" baseline="0" dirty="0" smtClean="0"/>
          </a:p>
          <a:p>
            <a:r>
              <a:rPr lang="en-US" baseline="0" dirty="0" smtClean="0"/>
              <a:t>The </a:t>
            </a:r>
            <a:r>
              <a:rPr lang="en-US" b="1" baseline="0" dirty="0" smtClean="0"/>
              <a:t>full scale range </a:t>
            </a:r>
            <a:r>
              <a:rPr lang="en-US" baseline="0" dirty="0" smtClean="0"/>
              <a:t>is </a:t>
            </a:r>
            <a:r>
              <a:rPr lang="en-US" dirty="0" smtClean="0"/>
              <a:t>the </a:t>
            </a:r>
            <a:r>
              <a:rPr lang="en-US" baseline="0" dirty="0" smtClean="0"/>
              <a:t>range of voltage that is applied to the converter for valid conversions.  Typically this is </a:t>
            </a:r>
            <a:r>
              <a:rPr lang="en-US" baseline="0" dirty="0" err="1" smtClean="0"/>
              <a:t>Vref</a:t>
            </a:r>
            <a:r>
              <a:rPr lang="en-US" baseline="0" dirty="0" smtClean="0"/>
              <a:t> or a multiple of </a:t>
            </a:r>
            <a:r>
              <a:rPr lang="en-US" baseline="0" dirty="0" err="1" smtClean="0"/>
              <a:t>Vref</a:t>
            </a:r>
            <a:r>
              <a:rPr lang="en-US" baseline="0" dirty="0" smtClean="0"/>
              <a:t>.</a:t>
            </a:r>
          </a:p>
          <a:p>
            <a:endParaRPr lang="en-US" baseline="0" dirty="0" smtClean="0"/>
          </a:p>
          <a:p>
            <a:r>
              <a:rPr lang="en-US" b="1" baseline="0" dirty="0" smtClean="0"/>
              <a:t>Resolution </a:t>
            </a:r>
            <a:r>
              <a:rPr lang="en-US" b="0" baseline="0" dirty="0" smtClean="0"/>
              <a:t>is the number of bits used to represent the digital equivalent of the analog signal. </a:t>
            </a:r>
            <a:r>
              <a:rPr lang="en-US" baseline="0" dirty="0" smtClean="0"/>
              <a:t>In this example we use a 16 bit converter that has 2</a:t>
            </a:r>
            <a:r>
              <a:rPr lang="en-US" baseline="30000" dirty="0" smtClean="0"/>
              <a:t>16</a:t>
            </a:r>
            <a:r>
              <a:rPr lang="en-US" baseline="0" dirty="0" smtClean="0"/>
              <a:t> or 65536 codes.</a:t>
            </a:r>
          </a:p>
          <a:p>
            <a:endParaRPr lang="en-US" b="0" baseline="0" dirty="0" smtClean="0"/>
          </a:p>
          <a:p>
            <a:pPr marL="0" marR="0" indent="0" algn="l" defTabSz="1463040" rtl="0" eaLnBrk="1" fontAlgn="auto" latinLnBrk="0" hangingPunct="1">
              <a:lnSpc>
                <a:spcPct val="100000"/>
              </a:lnSpc>
              <a:spcBef>
                <a:spcPts val="0"/>
              </a:spcBef>
              <a:spcAft>
                <a:spcPts val="0"/>
              </a:spcAft>
              <a:buClrTx/>
              <a:buSzTx/>
              <a:buFontTx/>
              <a:buNone/>
              <a:tabLst/>
              <a:defRPr/>
            </a:pPr>
            <a:r>
              <a:rPr lang="en-US" b="1" baseline="0" dirty="0" err="1" smtClean="0"/>
              <a:t>Csh</a:t>
            </a:r>
            <a:r>
              <a:rPr lang="en-US" b="0" baseline="0" dirty="0" smtClean="0"/>
              <a:t> is the </a:t>
            </a:r>
            <a:r>
              <a:rPr lang="en-US" dirty="0" smtClean="0"/>
              <a:t>Sample and Hold capacitance.  Some</a:t>
            </a:r>
            <a:r>
              <a:rPr lang="en-US" baseline="0" dirty="0" smtClean="0"/>
              <a:t>times called Cin.  Typically between </a:t>
            </a:r>
            <a:r>
              <a:rPr lang="en-US" u="none" baseline="0" dirty="0" smtClean="0"/>
              <a:t>10pF</a:t>
            </a:r>
            <a:r>
              <a:rPr lang="en-US" baseline="0" dirty="0" smtClean="0"/>
              <a:t> and 100pF.  </a:t>
            </a:r>
            <a:r>
              <a:rPr lang="en-US" dirty="0" smtClean="0"/>
              <a:t> </a:t>
            </a:r>
          </a:p>
          <a:p>
            <a:endParaRPr lang="en-US" b="0" baseline="0" dirty="0" smtClean="0"/>
          </a:p>
          <a:p>
            <a:pPr marL="0" marR="0" indent="0" algn="l" defTabSz="1463040" rtl="0" eaLnBrk="1" fontAlgn="auto" latinLnBrk="0" hangingPunct="1">
              <a:lnSpc>
                <a:spcPct val="100000"/>
              </a:lnSpc>
              <a:spcBef>
                <a:spcPts val="0"/>
              </a:spcBef>
              <a:spcAft>
                <a:spcPts val="0"/>
              </a:spcAft>
              <a:buClrTx/>
              <a:buSzTx/>
              <a:buFontTx/>
              <a:buNone/>
              <a:tabLst/>
              <a:defRPr/>
            </a:pPr>
            <a:r>
              <a:rPr lang="en-US" b="1" baseline="0" dirty="0" err="1" smtClean="0"/>
              <a:t>Rsh</a:t>
            </a:r>
            <a:r>
              <a:rPr lang="en-US" b="0" baseline="0" dirty="0" smtClean="0"/>
              <a:t> is the o</a:t>
            </a:r>
            <a:r>
              <a:rPr lang="en-US" dirty="0" smtClean="0"/>
              <a:t>n</a:t>
            </a:r>
            <a:r>
              <a:rPr lang="en-US" baseline="0" dirty="0" smtClean="0"/>
              <a:t>-resistance for sample and hold switch.  Typically between </a:t>
            </a:r>
            <a:r>
              <a:rPr lang="en-US" u="none" baseline="0" dirty="0" smtClean="0"/>
              <a:t>10 ohms </a:t>
            </a:r>
            <a:r>
              <a:rPr lang="en-US" baseline="0" dirty="0" smtClean="0"/>
              <a:t>and 100 ohms.  Normally, this information is in the data sheet equivalent circuit.</a:t>
            </a:r>
            <a:endParaRPr lang="en-US" dirty="0" smtClean="0"/>
          </a:p>
          <a:p>
            <a:endParaRPr lang="en-US" b="0" baseline="0" dirty="0" smtClean="0"/>
          </a:p>
          <a:p>
            <a:pPr marL="0" marR="0" indent="0" algn="l" defTabSz="1463040" rtl="0" eaLnBrk="1" fontAlgn="auto" latinLnBrk="0" hangingPunct="1">
              <a:lnSpc>
                <a:spcPct val="100000"/>
              </a:lnSpc>
              <a:spcBef>
                <a:spcPts val="0"/>
              </a:spcBef>
              <a:spcAft>
                <a:spcPts val="0"/>
              </a:spcAft>
              <a:buClrTx/>
              <a:buSzTx/>
              <a:buFontTx/>
              <a:buNone/>
              <a:tabLst/>
              <a:defRPr/>
            </a:pPr>
            <a:r>
              <a:rPr lang="en-US" b="1" baseline="0" dirty="0" err="1" smtClean="0"/>
              <a:t>tacq</a:t>
            </a:r>
            <a:r>
              <a:rPr lang="en-US" b="0" baseline="0" dirty="0" smtClean="0"/>
              <a:t> Is the a</a:t>
            </a:r>
            <a:r>
              <a:rPr lang="en-US" dirty="0" smtClean="0"/>
              <a:t>cquisition time.  This is duration </a:t>
            </a:r>
            <a:r>
              <a:rPr lang="en-US" baseline="0" dirty="0" smtClean="0"/>
              <a:t>that the sample and hold switch is closed.  A longer acquisition time makes it easer to settle.   The data sheet provides a minimum acquisition time that corresponds to the maximum throughput (samples / second).  </a:t>
            </a:r>
            <a:endParaRPr lang="en-US" dirty="0" smtClean="0"/>
          </a:p>
          <a:p>
            <a:endParaRPr lang="en-US" b="0"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12</a:t>
            </a:fld>
            <a:endParaRPr lang="en-US"/>
          </a:p>
        </p:txBody>
      </p:sp>
    </p:spTree>
    <p:extLst>
      <p:ext uri="{BB962C8B-B14F-4D97-AF65-F5344CB8AC3E}">
        <p14:creationId xmlns:p14="http://schemas.microsoft.com/office/powerpoint/2010/main" val="42603464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shows where you would find the information required for the software calculator in the data</a:t>
            </a:r>
            <a:r>
              <a:rPr lang="en-US" baseline="0" dirty="0" smtClean="0"/>
              <a:t> sheet.  The full scale range and resolution are normally listed in the specifications table.  Notice in this example that the full scale range is </a:t>
            </a:r>
            <a:r>
              <a:rPr lang="en-US" baseline="0" dirty="0" err="1" smtClean="0"/>
              <a:t>Vref</a:t>
            </a:r>
            <a:r>
              <a:rPr lang="en-US" baseline="0" dirty="0" smtClean="0"/>
              <a:t>, and the resolution is 16 bits.  The internal sample and hold capacitor, C</a:t>
            </a:r>
            <a:r>
              <a:rPr lang="en-US" baseline="-25000" dirty="0" smtClean="0"/>
              <a:t>SH</a:t>
            </a:r>
            <a:r>
              <a:rPr lang="en-US" baseline="0" dirty="0" smtClean="0"/>
              <a:t>, is sometimes called input capacitance.  This is listed in the data sheet table or shown in the equivalent input circuit.  Notice that this example data sheet shows an input capacitance specification of 59pF and an equivalent input circuit sample and hold capacitance of 55pF.  The reason for the discrepancy is that the equivalent circuit separates the 55pF sample and hold capacitator and the 4pF parasitic input capacitance.  So C</a:t>
            </a:r>
            <a:r>
              <a:rPr lang="en-US" baseline="-25000" dirty="0" smtClean="0"/>
              <a:t>I</a:t>
            </a:r>
            <a:r>
              <a:rPr lang="en-US" baseline="0" dirty="0" smtClean="0"/>
              <a:t> from the table is the sum of the 55pF and 4pF capacitor.  Note that when we build our input model it is best to refer to the input circuit for completeness.  The sample and hold resistor, </a:t>
            </a:r>
            <a:r>
              <a:rPr lang="en-US" baseline="0" dirty="0" err="1" smtClean="0"/>
              <a:t>Rsh</a:t>
            </a:r>
            <a:r>
              <a:rPr lang="en-US" baseline="0" dirty="0" smtClean="0"/>
              <a:t>, is usually found in the equivalent input circuit.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13</a:t>
            </a:fld>
            <a:endParaRPr lang="en-US"/>
          </a:p>
        </p:txBody>
      </p:sp>
    </p:spTree>
    <p:extLst>
      <p:ext uri="{BB962C8B-B14F-4D97-AF65-F5344CB8AC3E}">
        <p14:creationId xmlns:p14="http://schemas.microsoft.com/office/powerpoint/2010/main" val="35144915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data sheets don’t have any information on the sample and hold resistor </a:t>
            </a:r>
            <a:r>
              <a:rPr lang="en-US" dirty="0" err="1" smtClean="0"/>
              <a:t>Rsh</a:t>
            </a:r>
            <a:r>
              <a:rPr lang="en-US" dirty="0" smtClean="0"/>
              <a:t>.  One way to estimate this resistor in cases where it isn’t specified </a:t>
            </a:r>
            <a:r>
              <a:rPr lang="en-US" u="none" dirty="0" smtClean="0"/>
              <a:t>is to </a:t>
            </a:r>
            <a:r>
              <a:rPr lang="en-US" dirty="0" smtClean="0"/>
              <a:t>use the equation</a:t>
            </a:r>
            <a:r>
              <a:rPr lang="en-US" baseline="0" dirty="0" smtClean="0"/>
              <a:t> here.  Divide the minimum acquisition time by 100 times the sample and hold capacitance.   Using the data</a:t>
            </a:r>
            <a:r>
              <a:rPr lang="en-US" dirty="0" smtClean="0"/>
              <a:t> sheet</a:t>
            </a:r>
            <a:r>
              <a:rPr lang="en-US" baseline="0" dirty="0" smtClean="0"/>
              <a:t> information for this example we estimate the resistance to be 53 ohms, and the actual resistance is 96 ohms.  So, the estimate will not always be perfect, but it will give a reasonable approximate value.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14</a:t>
            </a:fld>
            <a:endParaRPr lang="en-US"/>
          </a:p>
        </p:txBody>
      </p:sp>
    </p:spTree>
    <p:extLst>
      <p:ext uri="{BB962C8B-B14F-4D97-AF65-F5344CB8AC3E}">
        <p14:creationId xmlns:p14="http://schemas.microsoft.com/office/powerpoint/2010/main" val="13770534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Throughput is the total time required to acquire and convert a signal.</a:t>
            </a:r>
            <a:r>
              <a:rPr lang="en-US" baseline="0" dirty="0" smtClean="0"/>
              <a:t>  The throughput can be determined by adding the </a:t>
            </a:r>
            <a:r>
              <a:rPr lang="en-US" u="none" baseline="0" dirty="0" smtClean="0"/>
              <a:t>maximum conversion time </a:t>
            </a:r>
            <a:r>
              <a:rPr lang="en-US" baseline="0" dirty="0" smtClean="0"/>
              <a:t>and the minimum acquisition time.</a:t>
            </a:r>
            <a:endParaRPr lang="en-US" dirty="0" smtClean="0"/>
          </a:p>
          <a:p>
            <a:r>
              <a:rPr lang="en-US" dirty="0" smtClean="0"/>
              <a:t>The acquisition time is another</a:t>
            </a:r>
            <a:r>
              <a:rPr lang="en-US" baseline="0" dirty="0" smtClean="0"/>
              <a:t> specification required for the software calculator.  If the converter is running at maximum throughput, you can use the minimum acquisition time in the calculator.  In cases where the converter isn’t running at maximum throughput, the acquisition time can normally be calculated by subtracting the maximum conversion time from the throughput time.  This is because the conversion timing for this example is set by an internal clock.  Once the conversion is complete, acquisition will start.   Thus, to find the acquisition time you subtract the maximum conversion time from the total throughput time.  Note that this is true for most devices, but for some devices the conversion may be controlled by other means, so be careful to read through the data sheet and pay close attention to the timing diagrams.</a:t>
            </a:r>
          </a:p>
          <a:p>
            <a:endParaRPr lang="en-US" baseline="0" dirty="0" smtClean="0"/>
          </a:p>
          <a:p>
            <a:r>
              <a:rPr lang="en-US" baseline="0" dirty="0" smtClean="0"/>
              <a:t>Finally, it should be mentioned that increasing the acquisition time will reduce the bandwidth requirement on the amplifier driver.  This is because we have a longer time period where the internal capacitor is charging so a slower amplifier can be used.  Also, increasing the acquisition time will reduce the total power.  This is because little to no power is consumed during acquisition.</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15</a:t>
            </a:fld>
            <a:endParaRPr lang="en-US"/>
          </a:p>
        </p:txBody>
      </p:sp>
    </p:spTree>
    <p:extLst>
      <p:ext uri="{BB962C8B-B14F-4D97-AF65-F5344CB8AC3E}">
        <p14:creationId xmlns:p14="http://schemas.microsoft.com/office/powerpoint/2010/main" val="23864032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we have collected all the required</a:t>
            </a:r>
            <a:r>
              <a:rPr lang="en-US" baseline="0" dirty="0" smtClean="0"/>
              <a:t> information, let’s use the calculator.  The URL for this tool is located at the bottom of the page.  At the top of the page, first select the ADC input type.  For this case we are using a single ended configuration with ground sense.  Notice the circuit schematic at the right shows the selected configuration. Next enter the Resolution, Input Sample and Hold capacitor (</a:t>
            </a:r>
            <a:r>
              <a:rPr lang="en-US" baseline="0" dirty="0" err="1" smtClean="0"/>
              <a:t>Csh</a:t>
            </a:r>
            <a:r>
              <a:rPr lang="en-US" baseline="0" dirty="0" smtClean="0"/>
              <a:t>), Full Scale Range, and Acquisition time.  Press “ok” and the value of the range for the filter resistor and capacitor is given, as well as the gain bandwidth for the amplifier and the maximum error target.  This information will be used to set up our spice simulations.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16</a:t>
            </a:fld>
            <a:endParaRPr lang="en-US"/>
          </a:p>
        </p:txBody>
      </p:sp>
    </p:spTree>
    <p:extLst>
      <p:ext uri="{BB962C8B-B14F-4D97-AF65-F5344CB8AC3E}">
        <p14:creationId xmlns:p14="http://schemas.microsoft.com/office/powerpoint/2010/main" val="28286304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next video will walk through steps 4 and 5 of the process.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17</a:t>
            </a:fld>
            <a:endParaRPr lang="en-US"/>
          </a:p>
        </p:txBody>
      </p:sp>
    </p:spTree>
    <p:extLst>
      <p:ext uri="{BB962C8B-B14F-4D97-AF65-F5344CB8AC3E}">
        <p14:creationId xmlns:p14="http://schemas.microsoft.com/office/powerpoint/2010/main" val="2899797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normAutofit/>
          </a:bodyPr>
          <a:lstStyle/>
          <a:p>
            <a:pPr defTabSz="915785" eaLnBrk="0" fontAlgn="base" hangingPunct="0">
              <a:spcBef>
                <a:spcPct val="30000"/>
              </a:spcBef>
              <a:spcAft>
                <a:spcPct val="0"/>
              </a:spcAft>
              <a:defRPr/>
            </a:pPr>
            <a:r>
              <a:rPr lang="en-US" dirty="0" smtClean="0"/>
              <a:t>That concludes</a:t>
            </a:r>
            <a:r>
              <a:rPr lang="en-US" baseline="0" dirty="0" smtClean="0"/>
              <a:t> this video – thank you for watching! Please try the quiz to check your understanding of this video’s content.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603C3B5-9CFC-4B60-AD1F-942309290D4C}" type="slidenum">
              <a:rPr lang="en-US" smtClean="0"/>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shows</a:t>
            </a:r>
            <a:r>
              <a:rPr lang="en-US" baseline="0" dirty="0" smtClean="0"/>
              <a:t> the overall process that we will walk through to select the external components for the SAR ADC.  These steps will be covered in several videos.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2</a:t>
            </a:fld>
            <a:endParaRPr lang="en-US"/>
          </a:p>
        </p:txBody>
      </p:sp>
    </p:spTree>
    <p:extLst>
      <p:ext uri="{BB962C8B-B14F-4D97-AF65-F5344CB8AC3E}">
        <p14:creationId xmlns:p14="http://schemas.microsoft.com/office/powerpoint/2010/main" val="2129187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video will walk through</a:t>
            </a:r>
            <a:r>
              <a:rPr lang="en-US" baseline="0" dirty="0" smtClean="0"/>
              <a:t> the first three steps.  Let’s start by going through an overview of how a SAR ADC operates.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3</a:t>
            </a:fld>
            <a:endParaRPr lang="en-US"/>
          </a:p>
        </p:txBody>
      </p:sp>
    </p:spTree>
    <p:extLst>
      <p:ext uri="{BB962C8B-B14F-4D97-AF65-F5344CB8AC3E}">
        <p14:creationId xmlns:p14="http://schemas.microsoft.com/office/powerpoint/2010/main" val="4289291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SAR data converter conversion cycle can be broken into two different phases; </a:t>
            </a:r>
            <a:r>
              <a:rPr lang="en-US" u="none" baseline="0" dirty="0" smtClean="0"/>
              <a:t>the acquisition phase and the conversion phase</a:t>
            </a:r>
            <a:r>
              <a:rPr lang="en-US" baseline="0" dirty="0" smtClean="0"/>
              <a:t>.  During the acquisition phase, the goal is to charge the converter’s internal sample and hold </a:t>
            </a:r>
            <a:r>
              <a:rPr lang="en-US" u="none" baseline="0" dirty="0" smtClean="0"/>
              <a:t>capacitor to </a:t>
            </a:r>
            <a:r>
              <a:rPr lang="en-US" baseline="0" dirty="0" smtClean="0"/>
              <a:t>be equal to the amplifier’s output voltage.  In practice, it is sufficient for the converter’s </a:t>
            </a:r>
            <a:r>
              <a:rPr lang="en-US" u="none" baseline="0" dirty="0" smtClean="0"/>
              <a:t>internal sample and hold capacitor to settle to an accuracy </a:t>
            </a:r>
            <a:r>
              <a:rPr lang="en-US" baseline="0" dirty="0" smtClean="0"/>
              <a:t>of less than one half of an LSB, as settling to a higher degree of accuracy will not improve ADC accuracy, due to quantization noise.  Notice that switch S1 is closed at the beginning of the acquisition phase and is opened at the end of the acquisition phase.  Depending on the conversion rate the acquisition time may be very short.  For example a </a:t>
            </a:r>
            <a:r>
              <a:rPr lang="en-US" u="none" baseline="0" dirty="0" smtClean="0"/>
              <a:t>1MSPS</a:t>
            </a:r>
            <a:r>
              <a:rPr lang="en-US" baseline="0" dirty="0" smtClean="0"/>
              <a:t> converter acquisition phase might be 300ns.  Because this acquisition may be very short, it is often necessary to use wide bandwidth amplifiers to achieve the desired accuracy.  Also, selecting the correct external RC charge bucket circuit has a significant impact on settling.  The goal of this presentation is to develop a method for selecting the appropriate bandwidth amplifier and the best values for the RC charge bucket filter.</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4</a:t>
            </a:fld>
            <a:endParaRPr lang="en-US" dirty="0"/>
          </a:p>
        </p:txBody>
      </p:sp>
    </p:spTree>
    <p:extLst>
      <p:ext uri="{BB962C8B-B14F-4D97-AF65-F5344CB8AC3E}">
        <p14:creationId xmlns:p14="http://schemas.microsoft.com/office/powerpoint/2010/main" val="34277289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covers</a:t>
            </a:r>
            <a:r>
              <a:rPr lang="en-US" baseline="0" dirty="0" smtClean="0"/>
              <a:t> the details of the </a:t>
            </a:r>
            <a:r>
              <a:rPr lang="en-US" u="none" baseline="0" dirty="0" smtClean="0"/>
              <a:t>conversion</a:t>
            </a:r>
            <a:r>
              <a:rPr lang="en-US" baseline="0" dirty="0" smtClean="0"/>
              <a:t> phase.  At the start of the conversion phase the switch S1 is open and the amplifier’s output is stored on the sample and hold capacitor from the acquisition phase.  In this case you can see that the sample and hold capacitor has 2.6V stored on it which is the amplifier's output.  The conversion phase </a:t>
            </a:r>
            <a:r>
              <a:rPr lang="en-US" u="none" baseline="0" dirty="0" smtClean="0"/>
              <a:t>process</a:t>
            </a:r>
            <a:r>
              <a:rPr lang="en-US" baseline="0" dirty="0" smtClean="0"/>
              <a:t> will do a comparison for each bit.  This is a five bit converter, so five comparisons will be done starting with the most significant bit, or MSB, and moving to the least significant bit, or LSB.  Here we see the result of the first comparison for the MSB.  The N-bit DAC applies a signal to the negative input of the comparator equal to ½ full scale or 2.048V in this example.  The other side of the comparator is connected to the 2.6V from the sample and hold capacitor.  Since the sampled voltage is greater than the DAC voltage, the output of the comparator is logic 1.  The MSB voltage will remain on and subsequent DAC outputs will include this value.  </a:t>
            </a:r>
          </a:p>
          <a:p>
            <a:endParaRPr lang="en-US" baseline="0" dirty="0" smtClean="0"/>
          </a:p>
          <a:p>
            <a:r>
              <a:rPr lang="en-US" baseline="0" dirty="0" smtClean="0"/>
              <a:t>[click]  For the next comparison the DAC applies an additional ¼ full scale so that the DAC output is 3.072V.  This is greater than Vin so the output of the comparator is a logic 0.  Notice that the N-Bit register accumulates the results.  Since the DAC test voltage is greater than the input signal, this bit is turned off and will not be included in subsequent tests.</a:t>
            </a:r>
          </a:p>
          <a:p>
            <a:endParaRPr lang="en-US" baseline="0" dirty="0" smtClean="0"/>
          </a:p>
          <a:p>
            <a:r>
              <a:rPr lang="en-US" baseline="0" dirty="0" smtClean="0"/>
              <a:t>[click] For the next comparison, the DAC applies an additional 1/8</a:t>
            </a:r>
            <a:r>
              <a:rPr lang="en-US" baseline="30000" dirty="0" smtClean="0"/>
              <a:t>th</a:t>
            </a:r>
            <a:r>
              <a:rPr lang="en-US" baseline="0" dirty="0" smtClean="0"/>
              <a:t> full scale so that the DAC output is 2.56V.  This voltage is less than Vin so the output of the comparator is a logic 1. Since the DAC test </a:t>
            </a:r>
            <a:r>
              <a:rPr lang="en-US" u="none" baseline="0" dirty="0" smtClean="0"/>
              <a:t>voltage</a:t>
            </a:r>
            <a:r>
              <a:rPr lang="en-US" baseline="0" dirty="0" smtClean="0"/>
              <a:t> is less than the input signal, this bit is turned on and is included in the subsequent tests. Notice that the register now has the results from the first three tests. </a:t>
            </a:r>
          </a:p>
          <a:p>
            <a:endParaRPr lang="en-US" baseline="0" dirty="0" smtClean="0"/>
          </a:p>
          <a:p>
            <a:r>
              <a:rPr lang="en-US" baseline="0" dirty="0" smtClean="0"/>
              <a:t>[click] The process repeats and you can see that this comparison exceeds the input signal so the bit is zero.</a:t>
            </a:r>
          </a:p>
          <a:p>
            <a:endParaRPr lang="en-US" baseline="0" dirty="0" smtClean="0"/>
          </a:p>
          <a:p>
            <a:r>
              <a:rPr lang="en-US" baseline="0" dirty="0" smtClean="0"/>
              <a:t>[click] </a:t>
            </a:r>
            <a:r>
              <a:rPr lang="en-US" u="none" baseline="0" dirty="0" smtClean="0"/>
              <a:t>The</a:t>
            </a:r>
            <a:r>
              <a:rPr lang="en-US" baseline="0" dirty="0" smtClean="0"/>
              <a:t> least significant bit is done last and you can see that this bit is also zero.  After this test the final conversion result is stored in the N-bit register.  This process is basically a binary search where the object is to get the DAC output to match the stored input signal.</a:t>
            </a:r>
          </a:p>
          <a:p>
            <a:endParaRPr lang="en-US" baseline="0" dirty="0" smtClean="0"/>
          </a:p>
          <a:p>
            <a:r>
              <a:rPr lang="en-US" baseline="0" dirty="0" smtClean="0"/>
              <a:t>[click] </a:t>
            </a:r>
            <a:r>
              <a:rPr lang="en-US" u="none" baseline="0" dirty="0" smtClean="0"/>
              <a:t>The</a:t>
            </a:r>
            <a:r>
              <a:rPr lang="en-US" baseline="0" dirty="0" smtClean="0"/>
              <a:t> final step in our conversion model is to reset the sample and hold capacitor by closing S2.  Strictly speaking, this reset </a:t>
            </a:r>
            <a:r>
              <a:rPr lang="en-US" u="none" baseline="0" dirty="0" smtClean="0"/>
              <a:t>might not </a:t>
            </a:r>
            <a:r>
              <a:rPr lang="en-US" baseline="0" dirty="0" smtClean="0"/>
              <a:t>happen in the actual converter.  However, in practice the capacitor charge is altered during the conversion process.  The actual final charge on the capacitor will differ from device to device and may not be specified in the ADC data sheet.  Assuming the internal capacitor is </a:t>
            </a:r>
            <a:r>
              <a:rPr lang="en-US" u="none" baseline="0" dirty="0" smtClean="0"/>
              <a:t>reset to ground </a:t>
            </a:r>
            <a:r>
              <a:rPr lang="en-US" baseline="0" dirty="0" smtClean="0"/>
              <a:t>at the end of conversion is a conservative worst case approach.  Following this model will yield robust results and leave margin for process variation.  The potential downside of designs based on this assumption is that it may require amplifier’s with wider bandwidth than is needed.</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5</a:t>
            </a:fld>
            <a:endParaRPr lang="en-US" dirty="0"/>
          </a:p>
        </p:txBody>
      </p:sp>
    </p:spTree>
    <p:extLst>
      <p:ext uri="{BB962C8B-B14F-4D97-AF65-F5344CB8AC3E}">
        <p14:creationId xmlns:p14="http://schemas.microsoft.com/office/powerpoint/2010/main" val="5875536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overall objective of this video is to provide a design method that will</a:t>
            </a:r>
            <a:r>
              <a:rPr lang="en-US" baseline="0" dirty="0" smtClean="0"/>
              <a:t> facilitate the selection of the amplifier and external RC charge bucket circuit.  For the RC charge bucket circuit we will find values of R and C that facilitate settling, but also maintain stability for the amplifier.  The capacitor in this circuit provides a large reservoir of charge that will provide </a:t>
            </a:r>
            <a:r>
              <a:rPr lang="en-US" u="none" baseline="0" dirty="0" smtClean="0"/>
              <a:t>a</a:t>
            </a:r>
            <a:r>
              <a:rPr lang="en-US" baseline="0" dirty="0" smtClean="0"/>
              <a:t> quick charge dump to the internal sample and hold capacitor at the start of the acquisition period.  The resistor helps maintain stability on the amplifier as it cannot directly drive the charge bucket capacitor.  The charge bucket capacitor will get the sample and hold voltage close to the final target shortly after the switch is closed.  The amplifier needs sufficient bandwidth to complete the settling to less than ½ LSB by the end of tacq.</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6</a:t>
            </a:fld>
            <a:endParaRPr lang="en-US" dirty="0"/>
          </a:p>
        </p:txBody>
      </p:sp>
    </p:spTree>
    <p:extLst>
      <p:ext uri="{BB962C8B-B14F-4D97-AF65-F5344CB8AC3E}">
        <p14:creationId xmlns:p14="http://schemas.microsoft.com/office/powerpoint/2010/main" val="32401857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a:t>
            </a:r>
            <a:r>
              <a:rPr lang="en-US" baseline="0" dirty="0" smtClean="0"/>
              <a:t> is possible to directly drive a SAR converter without the RC charge bucket circuit.  So why don’t we just omit this circuit.  This example shows the same data converter being driven by two different amplifier configuration.  Both configuration have good settling, but the top circuit doesn't use a charge bucket circuit.  Notice that the required bandwidth for the top circuit is 130MHz and the bottom circuit only has a bandwidth of 20MHz.  This makes sense as the purpose of the charge bucket circuit is to facilitate quick settling by dumping charge into the internal sample and hold circuit at the beginning of the acquisition period.  Without this initial boost, a much faster amplifier is required.</a:t>
            </a:r>
          </a:p>
          <a:p>
            <a:endParaRPr lang="en-US" baseline="0" dirty="0" smtClean="0"/>
          </a:p>
          <a:p>
            <a:r>
              <a:rPr lang="en-US" baseline="0" dirty="0" smtClean="0"/>
              <a:t>In general, it is recommended to use lower bandwidth amplifiers if possible assuming the settling is adequate.  The reason is that the lower bandwidth amplifiers tend to have lower quiescent current, better offset, and </a:t>
            </a:r>
            <a:r>
              <a:rPr lang="en-US" u="none" baseline="0" dirty="0" smtClean="0"/>
              <a:t>lower input bias currents.  </a:t>
            </a:r>
            <a:r>
              <a:rPr lang="en-US" baseline="0" dirty="0" smtClean="0"/>
              <a:t>Further more these device may be lower cost and are often less sensitive to stability issues.  For wide band amplifiers, it is often necessary to be careful of any parasitic capacitances from a stability perspective.  </a:t>
            </a:r>
          </a:p>
          <a:p>
            <a:endParaRPr lang="en-US" baseline="0" dirty="0" smtClean="0"/>
          </a:p>
          <a:p>
            <a:r>
              <a:rPr lang="en-US" baseline="0" dirty="0" smtClean="0"/>
              <a:t>Finally, another benefit to the RC circuit is that it band limits the noise.  As mentioned previously the RC charge bucket does not act as an anti-aliasing filter, but it does help with noise.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7</a:t>
            </a:fld>
            <a:endParaRPr lang="en-US" dirty="0"/>
          </a:p>
        </p:txBody>
      </p:sp>
    </p:spTree>
    <p:extLst>
      <p:ext uri="{BB962C8B-B14F-4D97-AF65-F5344CB8AC3E}">
        <p14:creationId xmlns:p14="http://schemas.microsoft.com/office/powerpoint/2010/main" val="30395121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move on to the second step where we select</a:t>
            </a:r>
            <a:r>
              <a:rPr lang="en-US" baseline="0" dirty="0" smtClean="0"/>
              <a:t> the data converter.</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8</a:t>
            </a:fld>
            <a:endParaRPr lang="en-US"/>
          </a:p>
        </p:txBody>
      </p:sp>
    </p:spTree>
    <p:extLst>
      <p:ext uri="{BB962C8B-B14F-4D97-AF65-F5344CB8AC3E}">
        <p14:creationId xmlns:p14="http://schemas.microsoft.com/office/powerpoint/2010/main" val="28236036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this example</a:t>
            </a:r>
            <a:r>
              <a:rPr lang="en-US" baseline="0" dirty="0" smtClean="0"/>
              <a:t> our design goal is given in the lower right hand corner:  16 bits, sample rate of 100kSPS to 1Msps, single ended input, 5V input range, and SPI interface.  </a:t>
            </a:r>
            <a:r>
              <a:rPr lang="en-US" dirty="0" smtClean="0"/>
              <a:t>There are over 500 different precision data</a:t>
            </a:r>
            <a:r>
              <a:rPr lang="en-US" baseline="0" dirty="0" smtClean="0"/>
              <a:t> converters to choose from.  Here we will briefly cover how to use the TI parametric search to find the converter that meets your requirements.  From the main ti.com web landing page click on “Data Converters” under “Browse products”.  Next, under data converters select “Precision ADCs”.  In this example we need a resolution of 16 bits and a sampling rate between 100kHz and 1MHz.  After selecting these options, we have reduced the number of options from 535 to 71.</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9</a:t>
            </a:fld>
            <a:endParaRPr lang="en-US" dirty="0"/>
          </a:p>
        </p:txBody>
      </p:sp>
    </p:spTree>
    <p:extLst>
      <p:ext uri="{BB962C8B-B14F-4D97-AF65-F5344CB8AC3E}">
        <p14:creationId xmlns:p14="http://schemas.microsoft.com/office/powerpoint/2010/main" val="6528482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19"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26.png"/><Relationship Id="rId2" Type="http://schemas.openxmlformats.org/officeDocument/2006/relationships/slideLayout" Target="../slideLayouts/slideLayout5.xml"/><Relationship Id="rId1" Type="http://schemas.openxmlformats.org/officeDocument/2006/relationships/vmlDrawing" Target="../drawings/vmlDrawing5.vml"/><Relationship Id="rId5" Type="http://schemas.openxmlformats.org/officeDocument/2006/relationships/image" Target="../media/image25.emf"/><Relationship Id="rId4" Type="http://schemas.openxmlformats.org/officeDocument/2006/relationships/package" Target="../embeddings/Microsoft_Visio_Drawing10.vsdx"/></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28.emf"/></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hyperlink" Target="http://www.ti.com/tool/analog-engineer-calc"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9.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package" Target="../embeddings/Microsoft_Visio_Drawing1.vsdx"/></Relationships>
</file>

<file path=ppt/slides/_rels/slide5.xml.rels><?xml version="1.0" encoding="UTF-8" standalone="yes"?>
<Relationships xmlns="http://schemas.openxmlformats.org/package/2006/relationships"><Relationship Id="rId8" Type="http://schemas.openxmlformats.org/officeDocument/2006/relationships/package" Target="../embeddings/Microsoft_Visio_Drawing4.vsdx"/><Relationship Id="rId13" Type="http://schemas.openxmlformats.org/officeDocument/2006/relationships/image" Target="../media/image10.emf"/><Relationship Id="rId3" Type="http://schemas.openxmlformats.org/officeDocument/2006/relationships/notesSlide" Target="../notesSlides/notesSlide5.xml"/><Relationship Id="rId7" Type="http://schemas.openxmlformats.org/officeDocument/2006/relationships/image" Target="../media/image7.emf"/><Relationship Id="rId12" Type="http://schemas.openxmlformats.org/officeDocument/2006/relationships/package" Target="../embeddings/Microsoft_Visio_Drawing6.vsdx"/><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package" Target="../embeddings/Microsoft_Visio_Drawing3.vsdx"/><Relationship Id="rId11" Type="http://schemas.openxmlformats.org/officeDocument/2006/relationships/image" Target="../media/image9.emf"/><Relationship Id="rId5" Type="http://schemas.openxmlformats.org/officeDocument/2006/relationships/image" Target="../media/image6.emf"/><Relationship Id="rId15" Type="http://schemas.openxmlformats.org/officeDocument/2006/relationships/image" Target="../media/image11.emf"/><Relationship Id="rId10" Type="http://schemas.openxmlformats.org/officeDocument/2006/relationships/package" Target="../embeddings/Microsoft_Visio_Drawing5.vsdx"/><Relationship Id="rId4" Type="http://schemas.openxmlformats.org/officeDocument/2006/relationships/package" Target="../embeddings/Microsoft_Visio_Drawing2.vsdx"/><Relationship Id="rId9" Type="http://schemas.openxmlformats.org/officeDocument/2006/relationships/image" Target="../media/image8.emf"/><Relationship Id="rId14" Type="http://schemas.openxmlformats.org/officeDocument/2006/relationships/package" Target="../embeddings/Microsoft_Visio_Drawing7.vsdx"/></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vmlDrawing" Target="../drawings/vmlDrawing3.vml"/><Relationship Id="rId5" Type="http://schemas.openxmlformats.org/officeDocument/2006/relationships/image" Target="../media/image12.emf"/><Relationship Id="rId4" Type="http://schemas.openxmlformats.org/officeDocument/2006/relationships/package" Target="../embeddings/Microsoft_Visio_Drawing8.vsdx"/></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9.xml"/><Relationship Id="rId1" Type="http://schemas.openxmlformats.org/officeDocument/2006/relationships/vmlDrawing" Target="../drawings/vmlDrawing4.vml"/><Relationship Id="rId5" Type="http://schemas.openxmlformats.org/officeDocument/2006/relationships/image" Target="../media/image13.emf"/><Relationship Id="rId4" Type="http://schemas.openxmlformats.org/officeDocument/2006/relationships/package" Target="../embeddings/Microsoft_Visio_Drawing9.vsdx"/></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640" y="2377441"/>
            <a:ext cx="13533120" cy="1764030"/>
          </a:xfrm>
        </p:spPr>
        <p:txBody>
          <a:bodyPr/>
          <a:lstStyle/>
          <a:p>
            <a:r>
              <a:rPr lang="en-US" sz="4800" dirty="0" smtClean="0">
                <a:solidFill>
                  <a:srgbClr val="DE0000"/>
                </a:solidFill>
              </a:rPr>
              <a:t>Introduction to SAR ADC</a:t>
            </a:r>
            <a:br>
              <a:rPr lang="en-US" sz="4800" dirty="0" smtClean="0">
                <a:solidFill>
                  <a:srgbClr val="DE0000"/>
                </a:solidFill>
              </a:rPr>
            </a:br>
            <a:r>
              <a:rPr lang="en-US" sz="4800" dirty="0" smtClean="0">
                <a:solidFill>
                  <a:srgbClr val="DE0000"/>
                </a:solidFill>
              </a:rPr>
              <a:t>Component Selection</a:t>
            </a:r>
            <a:br>
              <a:rPr lang="en-US" sz="4800" dirty="0" smtClean="0">
                <a:solidFill>
                  <a:srgbClr val="DE0000"/>
                </a:solidFill>
              </a:rPr>
            </a:br>
            <a:r>
              <a:rPr lang="en-US" sz="2800" dirty="0" smtClean="0">
                <a:solidFill>
                  <a:srgbClr val="DE0000"/>
                </a:solidFill>
              </a:rPr>
              <a:t>TIPL 4401 </a:t>
            </a:r>
            <a:r>
              <a:rPr lang="en-US" sz="2800" dirty="0">
                <a:solidFill>
                  <a:srgbClr val="DE0000"/>
                </a:solidFill>
              </a:rPr>
              <a:t/>
            </a:r>
            <a:br>
              <a:rPr lang="en-US" sz="2800" dirty="0">
                <a:solidFill>
                  <a:srgbClr val="DE0000"/>
                </a:solidFill>
              </a:rPr>
            </a:br>
            <a:r>
              <a:rPr lang="en-US" sz="2800" dirty="0">
                <a:solidFill>
                  <a:srgbClr val="DE0000"/>
                </a:solidFill>
              </a:rPr>
              <a:t>TI Precision Labs – </a:t>
            </a:r>
            <a:r>
              <a:rPr lang="en-US" sz="2800" dirty="0" smtClean="0">
                <a:solidFill>
                  <a:srgbClr val="DE0000"/>
                </a:solidFill>
              </a:rPr>
              <a:t>ADCs</a:t>
            </a:r>
            <a:endParaRPr lang="en-US" sz="2200" dirty="0"/>
          </a:p>
        </p:txBody>
      </p:sp>
      <p:sp>
        <p:nvSpPr>
          <p:cNvPr id="3" name="Subtitle 2"/>
          <p:cNvSpPr>
            <a:spLocks noGrp="1"/>
          </p:cNvSpPr>
          <p:nvPr>
            <p:ph type="subTitle" idx="1"/>
          </p:nvPr>
        </p:nvSpPr>
        <p:spPr>
          <a:xfrm>
            <a:off x="548640" y="4709161"/>
            <a:ext cx="13533120" cy="1783080"/>
          </a:xfrm>
        </p:spPr>
        <p:txBody>
          <a:bodyPr/>
          <a:lstStyle/>
          <a:p>
            <a:pPr lvl="0"/>
            <a:r>
              <a:rPr lang="en-US" sz="2400" dirty="0">
                <a:solidFill>
                  <a:srgbClr val="000000"/>
                </a:solidFill>
              </a:rPr>
              <a:t>Created by Art Kay</a:t>
            </a:r>
          </a:p>
          <a:p>
            <a:pPr lvl="0"/>
            <a:r>
              <a:rPr lang="en-US" sz="2400" dirty="0">
                <a:solidFill>
                  <a:srgbClr val="000000"/>
                </a:solidFill>
              </a:rPr>
              <a:t>Presented by Peggy Liska</a:t>
            </a:r>
            <a:endParaRPr lang="en-US" sz="2200" dirty="0"/>
          </a:p>
        </p:txBody>
      </p:sp>
      <p:sp>
        <p:nvSpPr>
          <p:cNvPr id="4" name="AutoShape 2" descr="http://imgt3.bdstatic.com/it/u=1180523526,1835255193&amp;fm=21&amp;gp=0.jpg"/>
          <p:cNvSpPr>
            <a:spLocks noChangeAspect="1" noChangeArrowheads="1"/>
          </p:cNvSpPr>
          <p:nvPr/>
        </p:nvSpPr>
        <p:spPr bwMode="auto">
          <a:xfrm>
            <a:off x="248920" y="-17335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6" name="AutoShape 4" descr="http://imgt3.bdstatic.com/it/u=1180523526,1835255193&amp;fm=21&amp;gp=0.jpg"/>
          <p:cNvSpPr>
            <a:spLocks noChangeAspect="1" noChangeArrowheads="1"/>
          </p:cNvSpPr>
          <p:nvPr/>
        </p:nvSpPr>
        <p:spPr bwMode="auto">
          <a:xfrm>
            <a:off x="492760" y="952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9" name="Slide Number Placeholder 3"/>
          <p:cNvSpPr>
            <a:spLocks noGrp="1"/>
          </p:cNvSpPr>
          <p:nvPr>
            <p:ph type="sldNum" sz="quarter" idx="4294967295"/>
          </p:nvPr>
        </p:nvSpPr>
        <p:spPr>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p>
            <a:pPr algn="r"/>
            <a:fld id="{3B20521C-F793-4067-BB07-C7AF74E21EF3}" type="slidenum">
              <a:rPr lang="en-US"/>
              <a:pPr algn="r"/>
              <a:t>1</a:t>
            </a:fld>
            <a:endParaRPr lang="en-US" dirty="0"/>
          </a:p>
        </p:txBody>
      </p:sp>
    </p:spTree>
    <p:extLst>
      <p:ext uri="{BB962C8B-B14F-4D97-AF65-F5344CB8AC3E}">
        <p14:creationId xmlns:p14="http://schemas.microsoft.com/office/powerpoint/2010/main" val="23735880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Find the data converter</a:t>
            </a:r>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10</a:t>
            </a:fld>
            <a:endParaRPr lang="en-US" dirty="0"/>
          </a:p>
        </p:txBody>
      </p:sp>
      <p:pic>
        <p:nvPicPr>
          <p:cNvPr id="3789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815" t="12890" r="3222" b="38530"/>
          <a:stretch/>
        </p:blipFill>
        <p:spPr bwMode="auto">
          <a:xfrm>
            <a:off x="381000" y="3930570"/>
            <a:ext cx="9894526" cy="3460830"/>
          </a:xfrm>
          <a:prstGeom prst="rect">
            <a:avLst/>
          </a:prstGeom>
          <a:noFill/>
          <a:ln w="76200">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pic>
        <p:nvPicPr>
          <p:cNvPr id="5" name="Picture 2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103" t="66667" r="83918" b="2138"/>
          <a:stretch/>
        </p:blipFill>
        <p:spPr bwMode="auto">
          <a:xfrm>
            <a:off x="6781800" y="219053"/>
            <a:ext cx="2514600" cy="3392567"/>
          </a:xfrm>
          <a:prstGeom prst="rect">
            <a:avLst/>
          </a:prstGeom>
          <a:noFill/>
          <a:ln w="76200">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pic>
        <p:nvPicPr>
          <p:cNvPr id="6" name="Picture 2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616" t="55452" r="84636" b="19333"/>
          <a:stretch/>
        </p:blipFill>
        <p:spPr bwMode="auto">
          <a:xfrm>
            <a:off x="9497028" y="233423"/>
            <a:ext cx="2466693" cy="2971800"/>
          </a:xfrm>
          <a:prstGeom prst="rect">
            <a:avLst/>
          </a:prstGeom>
          <a:noFill/>
          <a:ln w="76200">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pic>
        <p:nvPicPr>
          <p:cNvPr id="8" name="Picture 21"/>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3694" t="48353" r="81620" b="33333"/>
          <a:stretch/>
        </p:blipFill>
        <p:spPr bwMode="auto">
          <a:xfrm>
            <a:off x="3809999" y="1340442"/>
            <a:ext cx="2657243" cy="1859957"/>
          </a:xfrm>
          <a:prstGeom prst="rect">
            <a:avLst/>
          </a:prstGeom>
          <a:noFill/>
          <a:ln w="76200">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pic>
        <p:nvPicPr>
          <p:cNvPr id="9" name="Picture 2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3617" t="57111" r="82067" b="24664"/>
          <a:stretch/>
        </p:blipFill>
        <p:spPr bwMode="auto">
          <a:xfrm>
            <a:off x="914400" y="1363593"/>
            <a:ext cx="2570613" cy="1836807"/>
          </a:xfrm>
          <a:prstGeom prst="rect">
            <a:avLst/>
          </a:prstGeom>
          <a:noFill/>
          <a:ln w="76200">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cxnSp>
        <p:nvCxnSpPr>
          <p:cNvPr id="10" name="Straight Arrow Connector 9"/>
          <p:cNvCxnSpPr/>
          <p:nvPr/>
        </p:nvCxnSpPr>
        <p:spPr>
          <a:xfrm flipH="1" flipV="1">
            <a:off x="11506200" y="2057400"/>
            <a:ext cx="1607916" cy="18469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12192000" y="1996223"/>
            <a:ext cx="2444903" cy="798337"/>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12192000" y="2057400"/>
            <a:ext cx="2444903" cy="707886"/>
          </a:xfrm>
          <a:prstGeom prst="rect">
            <a:avLst/>
          </a:prstGeom>
          <a:noFill/>
        </p:spPr>
        <p:txBody>
          <a:bodyPr wrap="square" rtlCol="0">
            <a:spAutoFit/>
          </a:bodyPr>
          <a:lstStyle/>
          <a:p>
            <a:r>
              <a:rPr lang="en-US" sz="2000" dirty="0" smtClean="0"/>
              <a:t>Continue to refine selection</a:t>
            </a:r>
            <a:endParaRPr lang="en-US" sz="2000" dirty="0"/>
          </a:p>
        </p:txBody>
      </p:sp>
      <p:cxnSp>
        <p:nvCxnSpPr>
          <p:cNvPr id="14" name="Straight Arrow Connector 13"/>
          <p:cNvCxnSpPr/>
          <p:nvPr/>
        </p:nvCxnSpPr>
        <p:spPr>
          <a:xfrm flipH="1">
            <a:off x="10056774" y="6477000"/>
            <a:ext cx="1755852" cy="63219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a:xfrm>
            <a:off x="11049000" y="5915561"/>
            <a:ext cx="3429000" cy="1399639"/>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11125200" y="5915561"/>
            <a:ext cx="3352800" cy="1323439"/>
          </a:xfrm>
          <a:prstGeom prst="rect">
            <a:avLst/>
          </a:prstGeom>
          <a:noFill/>
        </p:spPr>
        <p:txBody>
          <a:bodyPr wrap="square" rtlCol="0">
            <a:spAutoFit/>
          </a:bodyPr>
          <a:lstStyle/>
          <a:p>
            <a:r>
              <a:rPr lang="en-US" sz="2000" b="1" dirty="0" smtClean="0">
                <a:solidFill>
                  <a:srgbClr val="FF0000"/>
                </a:solidFill>
              </a:rPr>
              <a:t>ADS8860</a:t>
            </a:r>
          </a:p>
          <a:p>
            <a:r>
              <a:rPr lang="en-US" sz="2000" dirty="0" smtClean="0"/>
              <a:t>Choose the data converter with the highest sample rate from this group</a:t>
            </a:r>
            <a:endParaRPr lang="en-US" sz="2000" dirty="0"/>
          </a:p>
        </p:txBody>
      </p:sp>
      <p:sp>
        <p:nvSpPr>
          <p:cNvPr id="18" name="Rounded Rectangle 17"/>
          <p:cNvSpPr/>
          <p:nvPr/>
        </p:nvSpPr>
        <p:spPr>
          <a:xfrm>
            <a:off x="651257" y="6858000"/>
            <a:ext cx="9624269" cy="5334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232872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fld id="{2B97888F-6AF7-4263-B69D-592D8C33BAC7}" type="slidenum">
              <a:rPr lang="en-US" smtClean="0"/>
              <a:pPr>
                <a:defRPr/>
              </a:pPr>
              <a:t>11</a:t>
            </a:fld>
            <a:endParaRPr lang="en-US" dirty="0"/>
          </a:p>
        </p:txBody>
      </p:sp>
      <p:sp>
        <p:nvSpPr>
          <p:cNvPr id="7" name="Title 1"/>
          <p:cNvSpPr txBox="1">
            <a:spLocks/>
          </p:cNvSpPr>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lvl1pPr algn="l" rtl="0" eaLnBrk="0" fontAlgn="base" hangingPunct="0">
              <a:lnSpc>
                <a:spcPct val="85000"/>
              </a:lnSpc>
              <a:spcBef>
                <a:spcPct val="0"/>
              </a:spcBef>
              <a:spcAft>
                <a:spcPct val="0"/>
              </a:spcAft>
              <a:defRPr sz="64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a:lstStyle>
          <a:p>
            <a:pPr defTabSz="914400"/>
            <a:r>
              <a:rPr lang="en-US" kern="0" dirty="0" smtClean="0"/>
              <a:t>Agenda </a:t>
            </a:r>
            <a:endParaRPr lang="en-US" kern="0" dirty="0"/>
          </a:p>
        </p:txBody>
      </p:sp>
      <p:sp>
        <p:nvSpPr>
          <p:cNvPr id="8" name="Content Placeholder 2"/>
          <p:cNvSpPr txBox="1">
            <a:spLocks/>
          </p:cNvSpPr>
          <p:nvPr/>
        </p:nvSpPr>
        <p:spPr bwMode="auto">
          <a:xfrm>
            <a:off x="533406" y="1258172"/>
            <a:ext cx="13548360" cy="5935118"/>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Bef>
                <a:spcPts val="1067"/>
              </a:spcBef>
              <a:spcAft>
                <a:spcPct val="0"/>
              </a:spcAft>
              <a:buFontTx/>
              <a:buNone/>
              <a:defRPr sz="2900" b="1">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a:lstStyle>
          <a:p>
            <a:pPr marL="514350" indent="-514350" defTabSz="914400">
              <a:buFont typeface="+mj-lt"/>
              <a:buAutoNum type="arabicPeriod"/>
            </a:pPr>
            <a:r>
              <a:rPr lang="en-US" kern="0" dirty="0"/>
              <a:t>SAR Operation Overview</a:t>
            </a:r>
          </a:p>
          <a:p>
            <a:pPr marL="514350" indent="-514350" defTabSz="914400">
              <a:buFont typeface="+mj-lt"/>
              <a:buAutoNum type="arabicPeriod"/>
            </a:pPr>
            <a:r>
              <a:rPr lang="en-US" kern="0" dirty="0"/>
              <a:t>Select the data converter</a:t>
            </a:r>
          </a:p>
          <a:p>
            <a:pPr marL="514350" indent="-514350" defTabSz="914400">
              <a:buFont typeface="+mj-lt"/>
              <a:buAutoNum type="arabicPeriod"/>
            </a:pPr>
            <a:r>
              <a:rPr lang="en-US" kern="0" dirty="0">
                <a:solidFill>
                  <a:srgbClr val="FF0000"/>
                </a:solidFill>
              </a:rPr>
              <a:t>Use the Calculator to find amplifier and RC filter</a:t>
            </a:r>
          </a:p>
          <a:p>
            <a:pPr marL="514350" indent="-514350" defTabSz="914400">
              <a:buFont typeface="+mj-lt"/>
              <a:buAutoNum type="arabicPeriod"/>
            </a:pPr>
            <a:r>
              <a:rPr lang="en-US" kern="0" dirty="0"/>
              <a:t>Find the Op Amp</a:t>
            </a:r>
          </a:p>
          <a:p>
            <a:pPr marL="514350" indent="-514350" defTabSz="914400">
              <a:buFont typeface="+mj-lt"/>
              <a:buAutoNum type="arabicPeriod"/>
            </a:pPr>
            <a:r>
              <a:rPr lang="en-US" kern="0" dirty="0"/>
              <a:t>Verify the Op Amp Model</a:t>
            </a:r>
          </a:p>
          <a:p>
            <a:pPr marL="514350" indent="-514350" defTabSz="914400">
              <a:buFont typeface="+mj-lt"/>
              <a:buAutoNum type="arabicPeriod"/>
            </a:pPr>
            <a:r>
              <a:rPr lang="en-US" kern="0" dirty="0"/>
              <a:t>Building the SAR Model</a:t>
            </a:r>
          </a:p>
          <a:p>
            <a:pPr marL="514350" indent="-514350" defTabSz="914400">
              <a:buFont typeface="+mj-lt"/>
              <a:buAutoNum type="arabicPeriod"/>
            </a:pPr>
            <a:r>
              <a:rPr lang="en-US" kern="0" dirty="0"/>
              <a:t>Refine the </a:t>
            </a:r>
            <a:r>
              <a:rPr lang="en-US" kern="0" dirty="0" err="1"/>
              <a:t>Rfilt</a:t>
            </a:r>
            <a:r>
              <a:rPr lang="en-US" kern="0" dirty="0"/>
              <a:t> and </a:t>
            </a:r>
            <a:r>
              <a:rPr lang="en-US" kern="0" dirty="0" err="1"/>
              <a:t>Cfilt</a:t>
            </a:r>
            <a:r>
              <a:rPr lang="en-US" kern="0" dirty="0"/>
              <a:t> values</a:t>
            </a:r>
          </a:p>
          <a:p>
            <a:pPr marL="514350" indent="-514350" defTabSz="914400">
              <a:buFont typeface="+mj-lt"/>
              <a:buAutoNum type="arabicPeriod"/>
            </a:pPr>
            <a:r>
              <a:rPr lang="en-US" kern="0" dirty="0"/>
              <a:t>Final simulations</a:t>
            </a:r>
          </a:p>
          <a:p>
            <a:pPr marL="514350" indent="-514350" defTabSz="914400">
              <a:buFont typeface="+mj-lt"/>
              <a:buAutoNum type="arabicPeriod"/>
            </a:pPr>
            <a:r>
              <a:rPr lang="en-US" kern="0" dirty="0"/>
              <a:t>Measured Results</a:t>
            </a:r>
          </a:p>
          <a:p>
            <a:pPr marL="514350" indent="-514350" defTabSz="914400">
              <a:buFont typeface="+mj-lt"/>
              <a:buAutoNum type="arabicPeriod"/>
            </a:pPr>
            <a:r>
              <a:rPr lang="en-US" kern="0" dirty="0"/>
              <a:t> SAR Drive Calculator Algorithm</a:t>
            </a:r>
          </a:p>
        </p:txBody>
      </p:sp>
    </p:spTree>
    <p:extLst>
      <p:ext uri="{BB962C8B-B14F-4D97-AF65-F5344CB8AC3E}">
        <p14:creationId xmlns:p14="http://schemas.microsoft.com/office/powerpoint/2010/main" val="39455247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needed from the data sheet</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12</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056262455"/>
              </p:ext>
            </p:extLst>
          </p:nvPr>
        </p:nvGraphicFramePr>
        <p:xfrm>
          <a:off x="457200" y="1371600"/>
          <a:ext cx="13182600" cy="6035040"/>
        </p:xfrm>
        <a:graphic>
          <a:graphicData uri="http://schemas.openxmlformats.org/drawingml/2006/table">
            <a:tbl>
              <a:tblPr firstRow="1" bandRow="1">
                <a:tableStyleId>{5C22544A-7EE6-4342-B048-85BDC9FD1C3A}</a:tableStyleId>
              </a:tblPr>
              <a:tblGrid>
                <a:gridCol w="2265759"/>
                <a:gridCol w="10916841"/>
              </a:tblGrid>
              <a:tr h="370840">
                <a:tc>
                  <a:txBody>
                    <a:bodyPr/>
                    <a:lstStyle/>
                    <a:p>
                      <a:endParaRPr lang="en-US" dirty="0"/>
                    </a:p>
                  </a:txBody>
                  <a:tcPr/>
                </a:tc>
                <a:tc>
                  <a:txBody>
                    <a:bodyPr/>
                    <a:lstStyle/>
                    <a:p>
                      <a:endParaRPr lang="en-US" dirty="0"/>
                    </a:p>
                  </a:txBody>
                  <a:tcPr/>
                </a:tc>
              </a:tr>
              <a:tr h="370840">
                <a:tc>
                  <a:txBody>
                    <a:bodyPr/>
                    <a:lstStyle/>
                    <a:p>
                      <a:r>
                        <a:rPr lang="en-US" b="1" dirty="0" smtClean="0"/>
                        <a:t>Full Scale Range</a:t>
                      </a:r>
                      <a:r>
                        <a:rPr lang="en-US" b="1" baseline="0" dirty="0" smtClean="0"/>
                        <a:t> (FSR)</a:t>
                      </a:r>
                      <a:endParaRPr lang="en-US" b="1" dirty="0"/>
                    </a:p>
                  </a:txBody>
                  <a:tcPr/>
                </a:tc>
                <a:tc>
                  <a:txBody>
                    <a:bodyPr/>
                    <a:lstStyle/>
                    <a:p>
                      <a:r>
                        <a:rPr lang="en-US" dirty="0" smtClean="0"/>
                        <a:t>The</a:t>
                      </a:r>
                      <a:r>
                        <a:rPr lang="en-US" baseline="0" dirty="0" smtClean="0"/>
                        <a:t> range of voltage that is applied to the converter for valid conversions.  Typically this is Vref or a multiple of Vref.</a:t>
                      </a:r>
                      <a:endParaRPr lang="en-US" dirty="0"/>
                    </a:p>
                  </a:txBody>
                  <a:tcPr/>
                </a:tc>
              </a:tr>
              <a:tr h="370840">
                <a:tc>
                  <a:txBody>
                    <a:bodyPr/>
                    <a:lstStyle/>
                    <a:p>
                      <a:r>
                        <a:rPr lang="en-US" b="1" dirty="0" smtClean="0"/>
                        <a:t>Resolution</a:t>
                      </a:r>
                      <a:endParaRPr lang="en-US" b="1" dirty="0"/>
                    </a:p>
                  </a:txBody>
                  <a:tcPr/>
                </a:tc>
                <a:tc>
                  <a:txBody>
                    <a:bodyPr/>
                    <a:lstStyle/>
                    <a:p>
                      <a:r>
                        <a:rPr lang="en-US" dirty="0" smtClean="0"/>
                        <a:t>The number of bits used</a:t>
                      </a:r>
                      <a:r>
                        <a:rPr lang="en-US" baseline="0" dirty="0" smtClean="0"/>
                        <a:t> to represent the digital equivalent of the equivalent analog signal.  In this example we use a 16 bit converter that has 2</a:t>
                      </a:r>
                      <a:r>
                        <a:rPr lang="en-US" baseline="30000" dirty="0" smtClean="0"/>
                        <a:t>16</a:t>
                      </a:r>
                      <a:r>
                        <a:rPr lang="en-US" baseline="0" dirty="0" smtClean="0"/>
                        <a:t> or 65536 codes.</a:t>
                      </a:r>
                      <a:endParaRPr lang="en-US" dirty="0"/>
                    </a:p>
                  </a:txBody>
                  <a:tcPr/>
                </a:tc>
              </a:tr>
              <a:tr h="370840">
                <a:tc>
                  <a:txBody>
                    <a:bodyPr/>
                    <a:lstStyle/>
                    <a:p>
                      <a:r>
                        <a:rPr lang="en-US" b="1" dirty="0" smtClean="0"/>
                        <a:t>C</a:t>
                      </a:r>
                      <a:r>
                        <a:rPr lang="en-US" b="1" baseline="-25000" dirty="0" smtClean="0"/>
                        <a:t>sh</a:t>
                      </a:r>
                      <a:endParaRPr lang="en-US" b="1" baseline="-25000" dirty="0"/>
                    </a:p>
                  </a:txBody>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dirty="0" smtClean="0"/>
                        <a:t>Sample and Hold capacitance.  Some</a:t>
                      </a:r>
                      <a:r>
                        <a:rPr lang="en-US" baseline="0" dirty="0" smtClean="0"/>
                        <a:t>times called Cin.  Typically between </a:t>
                      </a:r>
                      <a:r>
                        <a:rPr lang="en-US" u="none" baseline="0" dirty="0" smtClean="0"/>
                        <a:t>10pF </a:t>
                      </a:r>
                      <a:r>
                        <a:rPr lang="en-US" baseline="0" dirty="0" smtClean="0"/>
                        <a:t>and 100pF.  </a:t>
                      </a:r>
                      <a:r>
                        <a:rPr lang="en-US" dirty="0" smtClean="0"/>
                        <a:t> </a:t>
                      </a:r>
                    </a:p>
                    <a:p>
                      <a:endParaRPr lang="en-US" dirty="0"/>
                    </a:p>
                  </a:txBody>
                  <a:tcPr/>
                </a:tc>
              </a:tr>
              <a:tr h="370840">
                <a:tc>
                  <a:txBody>
                    <a:bodyPr/>
                    <a:lstStyle/>
                    <a:p>
                      <a:r>
                        <a:rPr lang="en-US" b="1" dirty="0" err="1" smtClean="0"/>
                        <a:t>R</a:t>
                      </a:r>
                      <a:r>
                        <a:rPr lang="en-US" b="1" baseline="-25000" dirty="0" err="1" smtClean="0"/>
                        <a:t>sh</a:t>
                      </a:r>
                      <a:endParaRPr lang="en-US" b="1" baseline="-25000" dirty="0"/>
                    </a:p>
                  </a:txBody>
                  <a:tcPr/>
                </a:tc>
                <a:tc>
                  <a:txBody>
                    <a:bodyPr/>
                    <a:lstStyle/>
                    <a:p>
                      <a:r>
                        <a:rPr lang="en-US" dirty="0" smtClean="0"/>
                        <a:t>On</a:t>
                      </a:r>
                      <a:r>
                        <a:rPr lang="en-US" baseline="0" dirty="0" smtClean="0"/>
                        <a:t>-resistance for sample and hold switch.  Typically between </a:t>
                      </a:r>
                      <a:r>
                        <a:rPr lang="en-US" u="none" baseline="0" dirty="0" smtClean="0"/>
                        <a:t>10 ohms </a:t>
                      </a:r>
                      <a:r>
                        <a:rPr lang="en-US" baseline="0" dirty="0" smtClean="0"/>
                        <a:t>and 100 ohms.  Normally, this information is in the data sheet equivalent circuit.</a:t>
                      </a:r>
                      <a:endParaRPr lang="en-US" dirty="0"/>
                    </a:p>
                  </a:txBody>
                  <a:tcPr/>
                </a:tc>
              </a:tr>
              <a:tr h="370840">
                <a:tc>
                  <a:txBody>
                    <a:bodyPr/>
                    <a:lstStyle/>
                    <a:p>
                      <a:r>
                        <a:rPr lang="en-US" b="1" dirty="0" err="1" smtClean="0"/>
                        <a:t>t</a:t>
                      </a:r>
                      <a:r>
                        <a:rPr lang="en-US" b="1" baseline="-25000" dirty="0" err="1" smtClean="0"/>
                        <a:t>acq</a:t>
                      </a:r>
                      <a:endParaRPr lang="en-US" b="1" baseline="-25000" dirty="0"/>
                    </a:p>
                  </a:txBody>
                  <a:tcPr/>
                </a:tc>
                <a:tc>
                  <a:txBody>
                    <a:bodyPr/>
                    <a:lstStyle/>
                    <a:p>
                      <a:r>
                        <a:rPr lang="en-US" dirty="0" smtClean="0"/>
                        <a:t>Acquisition time.  This is duration </a:t>
                      </a:r>
                      <a:r>
                        <a:rPr lang="en-US" baseline="0" dirty="0" smtClean="0"/>
                        <a:t>that the sample and hold switch is closed.  A longer acquisition time makes it easer to settle.   The data sheet provides a minimum acquisition time that corresponds to the maximum throughput (samples / second).  </a:t>
                      </a:r>
                      <a:endParaRPr lang="en-US" dirty="0"/>
                    </a:p>
                  </a:txBody>
                  <a:tcPr/>
                </a:tc>
              </a:tr>
            </a:tbl>
          </a:graphicData>
        </a:graphic>
      </p:graphicFrame>
    </p:spTree>
    <p:extLst>
      <p:ext uri="{BB962C8B-B14F-4D97-AF65-F5344CB8AC3E}">
        <p14:creationId xmlns:p14="http://schemas.microsoft.com/office/powerpoint/2010/main" val="42400765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Full Scale Range, Resolution, </a:t>
            </a:r>
            <a:r>
              <a:rPr lang="en-US" dirty="0" err="1" smtClean="0"/>
              <a:t>C</a:t>
            </a:r>
            <a:r>
              <a:rPr lang="en-US" baseline="-25000" dirty="0" err="1" smtClean="0"/>
              <a:t>sh</a:t>
            </a:r>
            <a:r>
              <a:rPr lang="en-US" dirty="0" smtClean="0"/>
              <a:t>, </a:t>
            </a:r>
            <a:r>
              <a:rPr lang="en-US" dirty="0" err="1" smtClean="0"/>
              <a:t>R</a:t>
            </a:r>
            <a:r>
              <a:rPr lang="en-US" baseline="-25000" dirty="0" err="1" smtClean="0"/>
              <a:t>sh</a:t>
            </a:r>
            <a:endParaRPr lang="en-US" baseline="-25000"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13</a:t>
            </a:fld>
            <a:endParaRPr lang="en-US"/>
          </a:p>
        </p:txBody>
      </p:sp>
      <p:pic>
        <p:nvPicPr>
          <p:cNvPr id="2867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799" y="990600"/>
            <a:ext cx="14117762" cy="312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ounded Rectangle 4"/>
          <p:cNvSpPr/>
          <p:nvPr/>
        </p:nvSpPr>
        <p:spPr>
          <a:xfrm>
            <a:off x="12496800" y="1752600"/>
            <a:ext cx="838200" cy="304800"/>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11125200" y="3810000"/>
            <a:ext cx="838200" cy="304800"/>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457200" y="4446019"/>
            <a:ext cx="7458075" cy="2564381"/>
            <a:chOff x="457200" y="4572000"/>
            <a:chExt cx="7458075" cy="2564381"/>
          </a:xfrm>
        </p:grpSpPr>
        <p:pic>
          <p:nvPicPr>
            <p:cNvPr id="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4572000"/>
              <a:ext cx="7458075" cy="25643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ounded Rectangle 10"/>
            <p:cNvSpPr/>
            <p:nvPr/>
          </p:nvSpPr>
          <p:spPr>
            <a:xfrm>
              <a:off x="4800600" y="4572000"/>
              <a:ext cx="838200" cy="762000"/>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6096000" y="5181600"/>
              <a:ext cx="1143000" cy="538480"/>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TextBox 16"/>
          <p:cNvSpPr txBox="1"/>
          <p:nvPr/>
        </p:nvSpPr>
        <p:spPr>
          <a:xfrm>
            <a:off x="8153400" y="4419600"/>
            <a:ext cx="3048000" cy="1877437"/>
          </a:xfrm>
          <a:prstGeom prst="rect">
            <a:avLst/>
          </a:prstGeom>
          <a:noFill/>
        </p:spPr>
        <p:txBody>
          <a:bodyPr wrap="square" rtlCol="0">
            <a:spAutoFit/>
          </a:bodyPr>
          <a:lstStyle/>
          <a:p>
            <a:r>
              <a:rPr lang="en-US" dirty="0" err="1" smtClean="0"/>
              <a:t>C</a:t>
            </a:r>
            <a:r>
              <a:rPr lang="en-US" baseline="-25000" dirty="0" err="1" smtClean="0"/>
              <a:t>sh</a:t>
            </a:r>
            <a:r>
              <a:rPr lang="en-US" dirty="0"/>
              <a:t> </a:t>
            </a:r>
            <a:r>
              <a:rPr lang="en-US" dirty="0" smtClean="0"/>
              <a:t>and </a:t>
            </a:r>
            <a:r>
              <a:rPr lang="en-US" dirty="0" err="1" smtClean="0"/>
              <a:t>R</a:t>
            </a:r>
            <a:r>
              <a:rPr lang="en-US" baseline="-25000" dirty="0" err="1" smtClean="0"/>
              <a:t>sh</a:t>
            </a:r>
            <a:r>
              <a:rPr lang="en-US" dirty="0" smtClean="0"/>
              <a:t> can usually be found in the equivalent circuit. </a:t>
            </a:r>
          </a:p>
        </p:txBody>
      </p:sp>
      <p:cxnSp>
        <p:nvCxnSpPr>
          <p:cNvPr id="18" name="Straight Arrow Connector 17"/>
          <p:cNvCxnSpPr/>
          <p:nvPr/>
        </p:nvCxnSpPr>
        <p:spPr>
          <a:xfrm flipH="1">
            <a:off x="7363680" y="5105400"/>
            <a:ext cx="789720" cy="21946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flipV="1">
            <a:off x="5889846" y="4609280"/>
            <a:ext cx="2263554" cy="49612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1514137" y="4605852"/>
            <a:ext cx="3116263" cy="984885"/>
          </a:xfrm>
          <a:prstGeom prst="rect">
            <a:avLst/>
          </a:prstGeom>
          <a:noFill/>
        </p:spPr>
        <p:txBody>
          <a:bodyPr wrap="square" rtlCol="0">
            <a:spAutoFit/>
          </a:bodyPr>
          <a:lstStyle/>
          <a:p>
            <a:r>
              <a:rPr lang="en-US" dirty="0" smtClean="0"/>
              <a:t>Full Scale Range and resolution</a:t>
            </a:r>
            <a:endParaRPr lang="en-US" dirty="0"/>
          </a:p>
        </p:txBody>
      </p:sp>
      <p:cxnSp>
        <p:nvCxnSpPr>
          <p:cNvPr id="28" name="Straight Arrow Connector 27"/>
          <p:cNvCxnSpPr/>
          <p:nvPr/>
        </p:nvCxnSpPr>
        <p:spPr>
          <a:xfrm flipH="1" flipV="1">
            <a:off x="12040455" y="4071430"/>
            <a:ext cx="608745" cy="5446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12649200" y="2057400"/>
            <a:ext cx="165735" cy="255868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2133600" y="5746498"/>
            <a:ext cx="1143000" cy="654301"/>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8153400" y="6540623"/>
            <a:ext cx="4039027" cy="984885"/>
          </a:xfrm>
          <a:prstGeom prst="rect">
            <a:avLst/>
          </a:prstGeom>
          <a:noFill/>
        </p:spPr>
        <p:txBody>
          <a:bodyPr wrap="square" rtlCol="0">
            <a:spAutoFit/>
          </a:bodyPr>
          <a:lstStyle/>
          <a:p>
            <a:r>
              <a:rPr lang="en-US" dirty="0" smtClean="0"/>
              <a:t>Note: C</a:t>
            </a:r>
            <a:r>
              <a:rPr lang="en-US" baseline="-25000" dirty="0" smtClean="0"/>
              <a:t>I</a:t>
            </a:r>
            <a:r>
              <a:rPr lang="en-US" dirty="0" smtClean="0"/>
              <a:t> </a:t>
            </a:r>
            <a:r>
              <a:rPr lang="en-US" dirty="0"/>
              <a:t>from the table </a:t>
            </a:r>
          </a:p>
          <a:p>
            <a:r>
              <a:rPr lang="en-US" dirty="0"/>
              <a:t>C</a:t>
            </a:r>
            <a:r>
              <a:rPr lang="en-US" baseline="-25000" dirty="0"/>
              <a:t>I</a:t>
            </a:r>
            <a:r>
              <a:rPr lang="en-US" dirty="0"/>
              <a:t> = </a:t>
            </a:r>
            <a:r>
              <a:rPr lang="en-US" dirty="0" smtClean="0"/>
              <a:t>55pF+4pF</a:t>
            </a:r>
            <a:endParaRPr lang="en-US" dirty="0"/>
          </a:p>
        </p:txBody>
      </p:sp>
      <p:cxnSp>
        <p:nvCxnSpPr>
          <p:cNvPr id="22" name="Straight Arrow Connector 21"/>
          <p:cNvCxnSpPr>
            <a:stCxn id="4" idx="1"/>
          </p:cNvCxnSpPr>
          <p:nvPr/>
        </p:nvCxnSpPr>
        <p:spPr>
          <a:xfrm flipH="1" flipV="1">
            <a:off x="3276600" y="6297037"/>
            <a:ext cx="4876800" cy="73602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79377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the data sheet doesn’t provide </a:t>
            </a:r>
            <a:r>
              <a:rPr lang="en-US" dirty="0" err="1" smtClean="0"/>
              <a:t>R</a:t>
            </a:r>
            <a:r>
              <a:rPr lang="en-US" baseline="-25000" dirty="0" err="1" smtClean="0"/>
              <a:t>sh</a:t>
            </a:r>
            <a:endParaRPr lang="en-US" baseline="-25000"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14</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3875189838"/>
              </p:ext>
            </p:extLst>
          </p:nvPr>
        </p:nvGraphicFramePr>
        <p:xfrm>
          <a:off x="914400" y="2041525"/>
          <a:ext cx="7777163" cy="3749675"/>
        </p:xfrm>
        <a:graphic>
          <a:graphicData uri="http://schemas.openxmlformats.org/presentationml/2006/ole">
            <mc:AlternateContent xmlns:mc="http://schemas.openxmlformats.org/markup-compatibility/2006">
              <mc:Choice xmlns:v="urn:schemas-microsoft-com:vml" Requires="v">
                <p:oleObj spid="_x0000_s30010" name="Visio" r:id="rId4" imgW="7790202" imgH="3651696" progId="">
                  <p:embed/>
                </p:oleObj>
              </mc:Choice>
              <mc:Fallback>
                <p:oleObj name="Visio" r:id="rId4" imgW="7790202" imgH="3651696" progId="">
                  <p:embed/>
                  <p:pic>
                    <p:nvPicPr>
                      <p:cNvPr id="0" name="Picture 26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2041525"/>
                        <a:ext cx="7777163" cy="3749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graphicFrame>
            <p:nvGraphicFramePr>
              <p:cNvPr id="8" name="Table 7"/>
              <p:cNvGraphicFramePr>
                <a:graphicFrameLocks noGrp="1"/>
              </p:cNvGraphicFramePr>
              <p:nvPr>
                <p:extLst>
                  <p:ext uri="{D42A27DB-BD31-4B8C-83A1-F6EECF244321}">
                    <p14:modId xmlns:p14="http://schemas.microsoft.com/office/powerpoint/2010/main" val="1982678275"/>
                  </p:ext>
                </p:extLst>
              </p:nvPr>
            </p:nvGraphicFramePr>
            <p:xfrm>
              <a:off x="9753600" y="2971800"/>
              <a:ext cx="4038600" cy="1910017"/>
            </p:xfrm>
            <a:graphic>
              <a:graphicData uri="http://schemas.openxmlformats.org/drawingml/2006/table">
                <a:tbl>
                  <a:tblPr firstRow="1" bandRow="1">
                    <a:tableStyleId>{2D5ABB26-0587-4C30-8999-92F81FD0307C}</a:tableStyleId>
                  </a:tblPr>
                  <a:tblGrid>
                    <a:gridCol w="4038600"/>
                  </a:tblGrid>
                  <a:tr h="370840">
                    <a:tc>
                      <a:txBody>
                        <a:bodyPr/>
                        <a:lstStyle/>
                        <a:p>
                          <a:pPr algn="l"/>
                          <a14:m>
                            <m:oMathPara xmlns:m="http://schemas.openxmlformats.org/officeDocument/2006/math">
                              <m:oMathParaPr>
                                <m:jc m:val="left"/>
                              </m:oMathParaPr>
                              <m:oMath xmlns:m="http://schemas.openxmlformats.org/officeDocument/2006/math">
                                <m:sSub>
                                  <m:sSubPr>
                                    <m:ctrlPr>
                                      <a:rPr lang="en-US" sz="2800" i="1" smtClean="0">
                                        <a:latin typeface="Cambria Math"/>
                                      </a:rPr>
                                    </m:ctrlPr>
                                  </m:sSubPr>
                                  <m:e>
                                    <m:r>
                                      <a:rPr lang="en-US" sz="2800" b="0" i="1" smtClean="0">
                                        <a:latin typeface="Cambria Math"/>
                                      </a:rPr>
                                      <m:t>𝑅</m:t>
                                    </m:r>
                                  </m:e>
                                  <m:sub>
                                    <m:r>
                                      <a:rPr lang="en-US" sz="2800" b="0" i="1" smtClean="0">
                                        <a:latin typeface="Cambria Math"/>
                                      </a:rPr>
                                      <m:t>𝑠h</m:t>
                                    </m:r>
                                  </m:sub>
                                </m:sSub>
                                <m:r>
                                  <a:rPr lang="en-US" sz="2800" b="0" i="1" smtClean="0">
                                    <a:latin typeface="Cambria Math"/>
                                    <a:ea typeface="Cambria Math"/>
                                  </a:rPr>
                                  <m:t>≈</m:t>
                                </m:r>
                                <m:f>
                                  <m:fPr>
                                    <m:ctrlPr>
                                      <a:rPr lang="en-US" sz="2800" b="0" i="1" smtClean="0">
                                        <a:latin typeface="Cambria Math"/>
                                      </a:rPr>
                                    </m:ctrlPr>
                                  </m:fPr>
                                  <m:num>
                                    <m:sSub>
                                      <m:sSubPr>
                                        <m:ctrlPr>
                                          <a:rPr lang="en-US" sz="2800" b="0" i="1" smtClean="0">
                                            <a:latin typeface="Cambria Math"/>
                                          </a:rPr>
                                        </m:ctrlPr>
                                      </m:sSubPr>
                                      <m:e>
                                        <m:r>
                                          <a:rPr lang="en-US" sz="2800" b="0" i="1" smtClean="0">
                                            <a:latin typeface="Cambria Math"/>
                                          </a:rPr>
                                          <m:t>𝑡</m:t>
                                        </m:r>
                                      </m:e>
                                      <m:sub>
                                        <m:r>
                                          <a:rPr lang="en-US" sz="2800" b="0" i="1" smtClean="0">
                                            <a:latin typeface="Cambria Math"/>
                                          </a:rPr>
                                          <m:t>𝑎𝑐𝑞</m:t>
                                        </m:r>
                                        <m:r>
                                          <a:rPr lang="en-US" sz="2800" b="0" i="1" smtClean="0">
                                            <a:latin typeface="Cambria Math"/>
                                          </a:rPr>
                                          <m:t>_</m:t>
                                        </m:r>
                                        <m:r>
                                          <a:rPr lang="en-US" sz="2800" b="0" i="1" smtClean="0">
                                            <a:latin typeface="Cambria Math"/>
                                          </a:rPr>
                                          <m:t>𝑚𝑖𝑛</m:t>
                                        </m:r>
                                      </m:sub>
                                    </m:sSub>
                                  </m:num>
                                  <m:den>
                                    <m:r>
                                      <a:rPr lang="en-US" sz="2800" b="0" i="1" smtClean="0">
                                        <a:latin typeface="Cambria Math"/>
                                      </a:rPr>
                                      <m:t>100</m:t>
                                    </m:r>
                                    <m:r>
                                      <a:rPr lang="en-US" sz="2800" b="0" i="1" smtClean="0">
                                        <a:latin typeface="Cambria Math"/>
                                        <a:ea typeface="Cambria Math"/>
                                      </a:rPr>
                                      <m:t>∙</m:t>
                                    </m:r>
                                    <m:sSub>
                                      <m:sSubPr>
                                        <m:ctrlPr>
                                          <a:rPr lang="en-US" sz="2800" b="0" i="1" smtClean="0">
                                            <a:latin typeface="Cambria Math"/>
                                            <a:ea typeface="Cambria Math"/>
                                          </a:rPr>
                                        </m:ctrlPr>
                                      </m:sSubPr>
                                      <m:e>
                                        <m:r>
                                          <a:rPr lang="en-US" sz="2800" b="0" i="1" smtClean="0">
                                            <a:latin typeface="Cambria Math"/>
                                            <a:ea typeface="Cambria Math"/>
                                          </a:rPr>
                                          <m:t>𝐶</m:t>
                                        </m:r>
                                      </m:e>
                                      <m:sub>
                                        <m:r>
                                          <a:rPr lang="en-US" sz="2800" b="0" i="1" smtClean="0">
                                            <a:latin typeface="Cambria Math"/>
                                            <a:ea typeface="Cambria Math"/>
                                          </a:rPr>
                                          <m:t>𝑠h</m:t>
                                        </m:r>
                                      </m:sub>
                                    </m:sSub>
                                  </m:den>
                                </m:f>
                              </m:oMath>
                            </m:oMathPara>
                          </a14:m>
                          <a:endParaRPr lang="en-US" sz="2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l"/>
                          <a14:m>
                            <m:oMathPara xmlns:m="http://schemas.openxmlformats.org/officeDocument/2006/math">
                              <m:oMathParaPr>
                                <m:jc m:val="left"/>
                              </m:oMathParaPr>
                              <m:oMath xmlns:m="http://schemas.openxmlformats.org/officeDocument/2006/math">
                                <m:sSub>
                                  <m:sSubPr>
                                    <m:ctrlPr>
                                      <a:rPr lang="en-US" sz="2800" i="1" smtClean="0">
                                        <a:latin typeface="Cambria Math"/>
                                      </a:rPr>
                                    </m:ctrlPr>
                                  </m:sSubPr>
                                  <m:e>
                                    <m:r>
                                      <a:rPr lang="en-US" sz="2800" b="0" i="1" smtClean="0">
                                        <a:latin typeface="Cambria Math"/>
                                      </a:rPr>
                                      <m:t>𝑅</m:t>
                                    </m:r>
                                  </m:e>
                                  <m:sub>
                                    <m:r>
                                      <a:rPr lang="en-US" sz="2800" b="0" i="1" smtClean="0">
                                        <a:latin typeface="Cambria Math"/>
                                      </a:rPr>
                                      <m:t>𝑠h</m:t>
                                    </m:r>
                                  </m:sub>
                                </m:sSub>
                                <m:r>
                                  <a:rPr lang="en-US" sz="2800" b="0" i="1" smtClean="0">
                                    <a:latin typeface="Cambria Math"/>
                                    <a:ea typeface="Cambria Math"/>
                                  </a:rPr>
                                  <m:t>≈</m:t>
                                </m:r>
                                <m:f>
                                  <m:fPr>
                                    <m:ctrlPr>
                                      <a:rPr lang="en-US" sz="2800" b="0" i="1" smtClean="0">
                                        <a:latin typeface="Cambria Math"/>
                                      </a:rPr>
                                    </m:ctrlPr>
                                  </m:fPr>
                                  <m:num>
                                    <m:r>
                                      <a:rPr lang="en-US" sz="2800" b="0" i="1" smtClean="0">
                                        <a:latin typeface="Cambria Math"/>
                                      </a:rPr>
                                      <m:t>290</m:t>
                                    </m:r>
                                    <m:r>
                                      <a:rPr lang="en-US" sz="2800" b="0" i="1" smtClean="0">
                                        <a:latin typeface="Cambria Math"/>
                                      </a:rPr>
                                      <m:t>𝑛𝑠</m:t>
                                    </m:r>
                                  </m:num>
                                  <m:den>
                                    <m:r>
                                      <a:rPr lang="en-US" sz="2800" b="0" i="1" smtClean="0">
                                        <a:latin typeface="Cambria Math"/>
                                      </a:rPr>
                                      <m:t>100</m:t>
                                    </m:r>
                                    <m:r>
                                      <a:rPr lang="en-US" sz="2800" b="0" i="1" smtClean="0">
                                        <a:latin typeface="Cambria Math"/>
                                        <a:ea typeface="Cambria Math"/>
                                      </a:rPr>
                                      <m:t>∙55</m:t>
                                    </m:r>
                                    <m:r>
                                      <a:rPr lang="en-US" sz="2800" b="0" i="1" smtClean="0">
                                        <a:latin typeface="Cambria Math"/>
                                        <a:ea typeface="Cambria Math"/>
                                      </a:rPr>
                                      <m:t>𝑝𝐹</m:t>
                                    </m:r>
                                  </m:den>
                                </m:f>
                                <m:r>
                                  <a:rPr lang="en-US" sz="2800" b="0" i="1" smtClean="0">
                                    <a:latin typeface="Cambria Math"/>
                                  </a:rPr>
                                  <m:t>=53</m:t>
                                </m:r>
                                <m:r>
                                  <m:rPr>
                                    <m:sty m:val="p"/>
                                  </m:rPr>
                                  <a:rPr lang="el-GR" sz="2800" b="0" i="1" smtClean="0">
                                    <a:latin typeface="Cambria Math"/>
                                    <a:ea typeface="Cambria Math"/>
                                  </a:rPr>
                                  <m:t>Ω</m:t>
                                </m:r>
                              </m:oMath>
                            </m:oMathPara>
                          </a14:m>
                          <a:endParaRPr lang="en-US" sz="2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mc:Choice>
        <mc:Fallback xmlns="">
          <p:graphicFrame>
            <p:nvGraphicFramePr>
              <p:cNvPr id="8" name="Table 7"/>
              <p:cNvGraphicFramePr>
                <a:graphicFrameLocks noGrp="1"/>
              </p:cNvGraphicFramePr>
              <p:nvPr>
                <p:extLst>
                  <p:ext uri="{D42A27DB-BD31-4B8C-83A1-F6EECF244321}">
                    <p14:modId xmlns:p14="http://schemas.microsoft.com/office/powerpoint/2010/main" xmlns="" xmlns:a14="http://schemas.microsoft.com/office/drawing/2010/main" val="1982678275"/>
                  </p:ext>
                </p:extLst>
              </p:nvPr>
            </p:nvGraphicFramePr>
            <p:xfrm>
              <a:off x="9753600" y="2971800"/>
              <a:ext cx="4038600" cy="1910017"/>
            </p:xfrm>
            <a:graphic>
              <a:graphicData uri="http://schemas.openxmlformats.org/drawingml/2006/table">
                <a:tbl>
                  <a:tblPr firstRow="1" bandRow="1">
                    <a:tableStyleId>{2D5ABB26-0587-4C30-8999-92F81FD0307C}</a:tableStyleId>
                  </a:tblPr>
                  <a:tblGrid>
                    <a:gridCol w="4038600"/>
                  </a:tblGrid>
                  <a:tr h="945134">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rotWithShape="1">
                          <a:blip r:embed="rId7"/>
                          <a:stretch>
                            <a:fillRect t="-645" b="-101935"/>
                          </a:stretch>
                        </a:blipFill>
                      </a:tcPr>
                    </a:tc>
                  </a:tr>
                  <a:tr h="964883">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rotWithShape="1">
                          <a:blip r:embed="rId7"/>
                          <a:stretch>
                            <a:fillRect t="-98734"/>
                          </a:stretch>
                        </a:blipFill>
                      </a:tcPr>
                    </a:tc>
                  </a:tr>
                </a:tbl>
              </a:graphicData>
            </a:graphic>
          </p:graphicFrame>
        </mc:Fallback>
      </mc:AlternateContent>
      <p:sp>
        <p:nvSpPr>
          <p:cNvPr id="12" name="Oval 11"/>
          <p:cNvSpPr/>
          <p:nvPr/>
        </p:nvSpPr>
        <p:spPr>
          <a:xfrm>
            <a:off x="5105400" y="5029200"/>
            <a:ext cx="1143000" cy="990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090160" y="2438400"/>
            <a:ext cx="1143000" cy="990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6705600" y="1382077"/>
            <a:ext cx="3048000" cy="984885"/>
          </a:xfrm>
          <a:prstGeom prst="rect">
            <a:avLst/>
          </a:prstGeom>
          <a:noFill/>
        </p:spPr>
        <p:txBody>
          <a:bodyPr wrap="square" rtlCol="0">
            <a:spAutoFit/>
          </a:bodyPr>
          <a:lstStyle/>
          <a:p>
            <a:r>
              <a:rPr lang="en-US" dirty="0" smtClean="0"/>
              <a:t>Not specified in data sheet</a:t>
            </a:r>
            <a:endParaRPr lang="en-US" dirty="0"/>
          </a:p>
        </p:txBody>
      </p:sp>
      <p:cxnSp>
        <p:nvCxnSpPr>
          <p:cNvPr id="16" name="Straight Arrow Connector 15"/>
          <p:cNvCxnSpPr>
            <a:stCxn id="14" idx="1"/>
          </p:cNvCxnSpPr>
          <p:nvPr/>
        </p:nvCxnSpPr>
        <p:spPr>
          <a:xfrm flipH="1">
            <a:off x="5943600" y="1874520"/>
            <a:ext cx="762000" cy="56388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4" idx="1"/>
          </p:cNvCxnSpPr>
          <p:nvPr/>
        </p:nvCxnSpPr>
        <p:spPr>
          <a:xfrm flipH="1">
            <a:off x="5791200" y="1874520"/>
            <a:ext cx="914400" cy="315468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50230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our example: acquisition time</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15</a:t>
            </a:fld>
            <a:endParaRPr lang="en-US"/>
          </a:p>
        </p:txBody>
      </p:sp>
      <p:sp>
        <p:nvSpPr>
          <p:cNvPr id="5" name="TextBox 4"/>
          <p:cNvSpPr txBox="1"/>
          <p:nvPr/>
        </p:nvSpPr>
        <p:spPr>
          <a:xfrm>
            <a:off x="689517" y="4953000"/>
            <a:ext cx="12725400" cy="2323713"/>
          </a:xfrm>
          <a:prstGeom prst="rect">
            <a:avLst/>
          </a:prstGeom>
          <a:noFill/>
        </p:spPr>
        <p:txBody>
          <a:bodyPr wrap="square" rtlCol="0">
            <a:spAutoFit/>
          </a:bodyPr>
          <a:lstStyle/>
          <a:p>
            <a:r>
              <a:rPr lang="en-US" dirty="0" smtClean="0"/>
              <a:t>We are running at maximum throughput (1MHz)</a:t>
            </a:r>
          </a:p>
          <a:p>
            <a:r>
              <a:rPr lang="en-US" dirty="0" smtClean="0"/>
              <a:t>1/</a:t>
            </a:r>
            <a:r>
              <a:rPr lang="en-US" dirty="0" err="1" smtClean="0"/>
              <a:t>f</a:t>
            </a:r>
            <a:r>
              <a:rPr lang="en-US" baseline="-25000" dirty="0" err="1" smtClean="0"/>
              <a:t>sample</a:t>
            </a:r>
            <a:r>
              <a:rPr lang="en-US" dirty="0" smtClean="0"/>
              <a:t> = </a:t>
            </a:r>
            <a:r>
              <a:rPr lang="en-US" dirty="0" err="1" smtClean="0"/>
              <a:t>t</a:t>
            </a:r>
            <a:r>
              <a:rPr lang="en-US" baseline="-25000" dirty="0" err="1" smtClean="0"/>
              <a:t>conv</a:t>
            </a:r>
            <a:r>
              <a:rPr lang="en-US" baseline="-25000" dirty="0" smtClean="0"/>
              <a:t>-max</a:t>
            </a:r>
            <a:r>
              <a:rPr lang="en-US" dirty="0" smtClean="0"/>
              <a:t> + </a:t>
            </a:r>
            <a:r>
              <a:rPr lang="en-US" dirty="0" err="1" smtClean="0"/>
              <a:t>t</a:t>
            </a:r>
            <a:r>
              <a:rPr lang="en-US" baseline="-25000" dirty="0" err="1" smtClean="0"/>
              <a:t>acq</a:t>
            </a:r>
            <a:r>
              <a:rPr lang="en-US" baseline="-25000" dirty="0" smtClean="0"/>
              <a:t>-min </a:t>
            </a:r>
            <a:r>
              <a:rPr lang="en-US" dirty="0" smtClean="0"/>
              <a:t>= 710ns + 290ns = 1µs, or </a:t>
            </a:r>
            <a:r>
              <a:rPr lang="en-US" dirty="0" err="1" smtClean="0"/>
              <a:t>f</a:t>
            </a:r>
            <a:r>
              <a:rPr lang="en-US" baseline="-25000" dirty="0" err="1" smtClean="0"/>
              <a:t>sample</a:t>
            </a:r>
            <a:r>
              <a:rPr lang="en-US" dirty="0" smtClean="0"/>
              <a:t> = 1MHz</a:t>
            </a:r>
          </a:p>
          <a:p>
            <a:endParaRPr lang="en-US" dirty="0"/>
          </a:p>
          <a:p>
            <a:r>
              <a:rPr lang="en-US" dirty="0" smtClean="0"/>
              <a:t>For cases where you aren’t running at maximum throughput (e.g. 500kHz)</a:t>
            </a:r>
          </a:p>
          <a:p>
            <a:r>
              <a:rPr lang="en-US" dirty="0" err="1"/>
              <a:t>t</a:t>
            </a:r>
            <a:r>
              <a:rPr lang="en-US" baseline="-25000" dirty="0" err="1"/>
              <a:t>acq</a:t>
            </a:r>
            <a:r>
              <a:rPr lang="en-US" dirty="0"/>
              <a:t> = 1/</a:t>
            </a:r>
            <a:r>
              <a:rPr lang="en-US" dirty="0" err="1"/>
              <a:t>f</a:t>
            </a:r>
            <a:r>
              <a:rPr lang="en-US" baseline="-25000" dirty="0" err="1"/>
              <a:t>sample</a:t>
            </a:r>
            <a:r>
              <a:rPr lang="en-US" dirty="0"/>
              <a:t> – </a:t>
            </a:r>
            <a:r>
              <a:rPr lang="en-US" dirty="0" err="1"/>
              <a:t>t</a:t>
            </a:r>
            <a:r>
              <a:rPr lang="en-US" baseline="-25000" dirty="0" err="1"/>
              <a:t>conv</a:t>
            </a:r>
            <a:r>
              <a:rPr lang="en-US" baseline="-25000"/>
              <a:t>-max </a:t>
            </a:r>
            <a:r>
              <a:rPr lang="en-US"/>
              <a:t>= (1/500kHz) – 710ns = </a:t>
            </a:r>
            <a:r>
              <a:rPr lang="en-US" smtClean="0"/>
              <a:t>1290ns</a:t>
            </a:r>
            <a:endParaRPr lang="en-US"/>
          </a:p>
        </p:txBody>
      </p:sp>
      <p:sp>
        <p:nvSpPr>
          <p:cNvPr id="6" name="Rounded Rectangle 5"/>
          <p:cNvSpPr/>
          <p:nvPr/>
        </p:nvSpPr>
        <p:spPr>
          <a:xfrm>
            <a:off x="381000" y="4953000"/>
            <a:ext cx="13914863" cy="24384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65513" y="3566160"/>
            <a:ext cx="14230350" cy="1196340"/>
            <a:chOff x="65513" y="3680460"/>
            <a:chExt cx="14230350" cy="1196340"/>
          </a:xfrm>
        </p:grpSpPr>
        <p:pic>
          <p:nvPicPr>
            <p:cNvPr id="30723"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3415"/>
            <a:stretch/>
          </p:blipFill>
          <p:spPr bwMode="auto">
            <a:xfrm>
              <a:off x="65513" y="3680460"/>
              <a:ext cx="14230350" cy="11963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ounded Rectangle 8"/>
            <p:cNvSpPr/>
            <p:nvPr/>
          </p:nvSpPr>
          <p:spPr>
            <a:xfrm>
              <a:off x="10591800" y="4095750"/>
              <a:ext cx="609600" cy="40005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12573000" y="4448175"/>
              <a:ext cx="609600" cy="40005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22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990691"/>
            <a:ext cx="9223917" cy="2605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0591799" y="838200"/>
            <a:ext cx="3704063" cy="2323713"/>
          </a:xfrm>
          <a:prstGeom prst="rect">
            <a:avLst/>
          </a:prstGeom>
          <a:noFill/>
        </p:spPr>
        <p:txBody>
          <a:bodyPr wrap="square" rtlCol="0">
            <a:spAutoFit/>
          </a:bodyPr>
          <a:lstStyle/>
          <a:p>
            <a:r>
              <a:rPr lang="en-US" dirty="0" smtClean="0"/>
              <a:t>Conversion time set by internal clock.  The maximum time for conversion is 710ns.</a:t>
            </a:r>
            <a:endParaRPr lang="en-US" dirty="0"/>
          </a:p>
        </p:txBody>
      </p:sp>
      <p:cxnSp>
        <p:nvCxnSpPr>
          <p:cNvPr id="11" name="Straight Arrow Connector 10"/>
          <p:cNvCxnSpPr>
            <a:stCxn id="7" idx="1"/>
          </p:cNvCxnSpPr>
          <p:nvPr/>
        </p:nvCxnSpPr>
        <p:spPr>
          <a:xfrm flipH="1" flipV="1">
            <a:off x="9604917" y="2000056"/>
            <a:ext cx="986882" cy="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43540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 the “ADC SAR Drive” tool:  ADS8860 Example</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16</a:t>
            </a:fld>
            <a:endParaRPr lang="en-US"/>
          </a:p>
        </p:txBody>
      </p:sp>
      <p:pic>
        <p:nvPicPr>
          <p:cNvPr id="2150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5400" y="1482165"/>
            <a:ext cx="12015978" cy="5890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ounded Rectangle 5"/>
          <p:cNvSpPr/>
          <p:nvPr/>
        </p:nvSpPr>
        <p:spPr>
          <a:xfrm>
            <a:off x="4152898" y="2160657"/>
            <a:ext cx="2628901" cy="172554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flipH="1">
            <a:off x="6591299" y="1600200"/>
            <a:ext cx="571501" cy="56045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7010400" y="1246257"/>
            <a:ext cx="4495800" cy="914400"/>
            <a:chOff x="7371554" y="1246257"/>
            <a:chExt cx="3677445" cy="914400"/>
          </a:xfrm>
        </p:grpSpPr>
        <p:sp>
          <p:nvSpPr>
            <p:cNvPr id="9" name="Rounded Rectangle 8"/>
            <p:cNvSpPr/>
            <p:nvPr/>
          </p:nvSpPr>
          <p:spPr>
            <a:xfrm>
              <a:off x="7371554" y="1246257"/>
              <a:ext cx="3677445" cy="9144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7420768" y="1349514"/>
              <a:ext cx="3532186" cy="707886"/>
            </a:xfrm>
            <a:prstGeom prst="rect">
              <a:avLst/>
            </a:prstGeom>
            <a:noFill/>
          </p:spPr>
          <p:txBody>
            <a:bodyPr wrap="square" rtlCol="0">
              <a:spAutoFit/>
            </a:bodyPr>
            <a:lstStyle/>
            <a:p>
              <a:r>
                <a:rPr lang="en-US" sz="2000" dirty="0" smtClean="0"/>
                <a:t>1.  Enter the information from the ADS8860 Data Sheet. </a:t>
              </a:r>
              <a:endParaRPr lang="en-US" sz="2000" dirty="0"/>
            </a:p>
          </p:txBody>
        </p:sp>
      </p:grpSp>
      <p:sp>
        <p:nvSpPr>
          <p:cNvPr id="16" name="Rounded Rectangle 15"/>
          <p:cNvSpPr/>
          <p:nvPr/>
        </p:nvSpPr>
        <p:spPr>
          <a:xfrm>
            <a:off x="4152897" y="3962400"/>
            <a:ext cx="2628902" cy="22098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p:cNvCxnSpPr/>
          <p:nvPr/>
        </p:nvCxnSpPr>
        <p:spPr>
          <a:xfrm>
            <a:off x="2857502" y="4080527"/>
            <a:ext cx="1295395" cy="56767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304800" y="3512856"/>
            <a:ext cx="2971800" cy="1135343"/>
            <a:chOff x="7371554" y="1246257"/>
            <a:chExt cx="3677445" cy="914400"/>
          </a:xfrm>
        </p:grpSpPr>
        <p:sp>
          <p:nvSpPr>
            <p:cNvPr id="23" name="Rounded Rectangle 22"/>
            <p:cNvSpPr/>
            <p:nvPr/>
          </p:nvSpPr>
          <p:spPr>
            <a:xfrm>
              <a:off x="7371554" y="1246257"/>
              <a:ext cx="3677445" cy="9144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7420769" y="1349514"/>
              <a:ext cx="3532186" cy="570128"/>
            </a:xfrm>
            <a:prstGeom prst="rect">
              <a:avLst/>
            </a:prstGeom>
            <a:noFill/>
          </p:spPr>
          <p:txBody>
            <a:bodyPr wrap="square" rtlCol="0">
              <a:spAutoFit/>
            </a:bodyPr>
            <a:lstStyle/>
            <a:p>
              <a:r>
                <a:rPr lang="en-US" sz="2000" dirty="0" smtClean="0"/>
                <a:t>2. Results will be used in the simulation</a:t>
              </a:r>
              <a:endParaRPr lang="en-US" sz="2000" dirty="0"/>
            </a:p>
          </p:txBody>
        </p:sp>
      </p:grpSp>
      <p:sp>
        <p:nvSpPr>
          <p:cNvPr id="4" name="TextBox 3"/>
          <p:cNvSpPr txBox="1"/>
          <p:nvPr/>
        </p:nvSpPr>
        <p:spPr>
          <a:xfrm>
            <a:off x="1303022" y="7543800"/>
            <a:ext cx="7270260" cy="538609"/>
          </a:xfrm>
          <a:prstGeom prst="rect">
            <a:avLst/>
          </a:prstGeom>
          <a:noFill/>
        </p:spPr>
        <p:txBody>
          <a:bodyPr wrap="none" rtlCol="0">
            <a:spAutoFit/>
          </a:bodyPr>
          <a:lstStyle/>
          <a:p>
            <a:r>
              <a:rPr lang="en-US" dirty="0">
                <a:hlinkClick r:id="rId4"/>
              </a:rPr>
              <a:t>http://</a:t>
            </a:r>
            <a:r>
              <a:rPr lang="en-US" dirty="0" smtClean="0">
                <a:hlinkClick r:id="rId4"/>
              </a:rPr>
              <a:t>www.ti.com/tool/analog-engineer-calc</a:t>
            </a:r>
            <a:endParaRPr lang="en-US" dirty="0" smtClean="0"/>
          </a:p>
        </p:txBody>
      </p:sp>
    </p:spTree>
    <p:extLst>
      <p:ext uri="{BB962C8B-B14F-4D97-AF65-F5344CB8AC3E}">
        <p14:creationId xmlns:p14="http://schemas.microsoft.com/office/powerpoint/2010/main" val="13228020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fld id="{2B97888F-6AF7-4263-B69D-592D8C33BAC7}" type="slidenum">
              <a:rPr lang="en-US" smtClean="0"/>
              <a:pPr>
                <a:defRPr/>
              </a:pPr>
              <a:t>17</a:t>
            </a:fld>
            <a:endParaRPr lang="en-US" dirty="0"/>
          </a:p>
        </p:txBody>
      </p:sp>
      <p:sp>
        <p:nvSpPr>
          <p:cNvPr id="7" name="Title 1"/>
          <p:cNvSpPr txBox="1">
            <a:spLocks/>
          </p:cNvSpPr>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lvl1pPr algn="l" rtl="0" eaLnBrk="0" fontAlgn="base" hangingPunct="0">
              <a:lnSpc>
                <a:spcPct val="85000"/>
              </a:lnSpc>
              <a:spcBef>
                <a:spcPct val="0"/>
              </a:spcBef>
              <a:spcAft>
                <a:spcPct val="0"/>
              </a:spcAft>
              <a:defRPr sz="64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a:lstStyle>
          <a:p>
            <a:pPr defTabSz="914400"/>
            <a:r>
              <a:rPr lang="en-US" kern="0" dirty="0" smtClean="0"/>
              <a:t>Agenda – next video… </a:t>
            </a:r>
            <a:endParaRPr lang="en-US" kern="0" dirty="0"/>
          </a:p>
        </p:txBody>
      </p:sp>
      <p:sp>
        <p:nvSpPr>
          <p:cNvPr id="8" name="Content Placeholder 2"/>
          <p:cNvSpPr txBox="1">
            <a:spLocks/>
          </p:cNvSpPr>
          <p:nvPr/>
        </p:nvSpPr>
        <p:spPr bwMode="auto">
          <a:xfrm>
            <a:off x="533406" y="1258172"/>
            <a:ext cx="13548360" cy="5935118"/>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Bef>
                <a:spcPts val="1067"/>
              </a:spcBef>
              <a:spcAft>
                <a:spcPct val="0"/>
              </a:spcAft>
              <a:buFontTx/>
              <a:buNone/>
              <a:defRPr sz="2900" b="1">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a:lstStyle>
          <a:p>
            <a:pPr marL="514350" indent="-514350" defTabSz="914400">
              <a:buFont typeface="+mj-lt"/>
              <a:buAutoNum type="arabicPeriod"/>
            </a:pPr>
            <a:r>
              <a:rPr lang="en-US" kern="0" dirty="0" smtClean="0"/>
              <a:t>SAR Operation Overview</a:t>
            </a:r>
          </a:p>
          <a:p>
            <a:pPr marL="514350" indent="-514350" defTabSz="914400">
              <a:buFont typeface="+mj-lt"/>
              <a:buAutoNum type="arabicPeriod"/>
            </a:pPr>
            <a:r>
              <a:rPr lang="en-US" kern="0" dirty="0" smtClean="0"/>
              <a:t>Select the data converter</a:t>
            </a:r>
          </a:p>
          <a:p>
            <a:pPr marL="514350" indent="-514350" defTabSz="914400">
              <a:buFont typeface="+mj-lt"/>
              <a:buAutoNum type="arabicPeriod"/>
            </a:pPr>
            <a:r>
              <a:rPr lang="en-US" kern="0" dirty="0" smtClean="0"/>
              <a:t>Use the Calculator to find amplifier and RC filter</a:t>
            </a:r>
          </a:p>
          <a:p>
            <a:pPr marL="514350" indent="-514350" defTabSz="914400">
              <a:buFont typeface="+mj-lt"/>
              <a:buAutoNum type="arabicPeriod"/>
            </a:pPr>
            <a:r>
              <a:rPr lang="en-US" kern="0" dirty="0" smtClean="0">
                <a:solidFill>
                  <a:srgbClr val="FF0000"/>
                </a:solidFill>
              </a:rPr>
              <a:t>Find the Op Amp</a:t>
            </a:r>
          </a:p>
          <a:p>
            <a:pPr marL="514350" indent="-514350" defTabSz="914400">
              <a:buFont typeface="+mj-lt"/>
              <a:buAutoNum type="arabicPeriod"/>
            </a:pPr>
            <a:r>
              <a:rPr lang="en-US" kern="0" dirty="0" smtClean="0">
                <a:solidFill>
                  <a:srgbClr val="FF0000"/>
                </a:solidFill>
              </a:rPr>
              <a:t>Verify the Op Amp Model</a:t>
            </a:r>
          </a:p>
          <a:p>
            <a:pPr marL="514350" indent="-514350" defTabSz="914400">
              <a:buFont typeface="+mj-lt"/>
              <a:buAutoNum type="arabicPeriod"/>
            </a:pPr>
            <a:r>
              <a:rPr lang="en-US" kern="0" dirty="0" smtClean="0"/>
              <a:t>Building the SAR Model</a:t>
            </a:r>
          </a:p>
          <a:p>
            <a:pPr marL="514350" indent="-514350" defTabSz="914400">
              <a:buFont typeface="+mj-lt"/>
              <a:buAutoNum type="arabicPeriod"/>
            </a:pPr>
            <a:r>
              <a:rPr lang="en-US" kern="0" dirty="0" smtClean="0"/>
              <a:t>Refine the </a:t>
            </a:r>
            <a:r>
              <a:rPr lang="en-US" kern="0" dirty="0" err="1" smtClean="0"/>
              <a:t>Rfilt</a:t>
            </a:r>
            <a:r>
              <a:rPr lang="en-US" kern="0" dirty="0" smtClean="0"/>
              <a:t> and </a:t>
            </a:r>
            <a:r>
              <a:rPr lang="en-US" kern="0" dirty="0" err="1" smtClean="0"/>
              <a:t>Cfilt</a:t>
            </a:r>
            <a:r>
              <a:rPr lang="en-US" kern="0" dirty="0" smtClean="0"/>
              <a:t> values</a:t>
            </a:r>
          </a:p>
          <a:p>
            <a:pPr marL="514350" indent="-514350" defTabSz="914400">
              <a:buFont typeface="+mj-lt"/>
              <a:buAutoNum type="arabicPeriod"/>
            </a:pPr>
            <a:r>
              <a:rPr lang="en-US" kern="0" dirty="0" smtClean="0"/>
              <a:t>Final simulations</a:t>
            </a:r>
          </a:p>
          <a:p>
            <a:pPr marL="514350" indent="-514350" defTabSz="914400">
              <a:buFont typeface="+mj-lt"/>
              <a:buAutoNum type="arabicPeriod"/>
            </a:pPr>
            <a:r>
              <a:rPr lang="en-US" kern="0" dirty="0" smtClean="0"/>
              <a:t>Measured Results</a:t>
            </a:r>
          </a:p>
          <a:p>
            <a:pPr marL="514350" indent="-514350" defTabSz="914400">
              <a:buFont typeface="+mj-lt"/>
              <a:buAutoNum type="arabicPeriod"/>
            </a:pPr>
            <a:r>
              <a:rPr lang="en-US" kern="0" dirty="0" smtClean="0"/>
              <a:t> SAR Drive Calculator Algorithm</a:t>
            </a:r>
          </a:p>
          <a:p>
            <a:pPr marL="514350" indent="-514350" defTabSz="914400">
              <a:buFont typeface="+mj-lt"/>
              <a:buAutoNum type="arabicPeriod"/>
            </a:pPr>
            <a:endParaRPr lang="en-US" kern="0" dirty="0"/>
          </a:p>
        </p:txBody>
      </p:sp>
    </p:spTree>
    <p:extLst>
      <p:ext uri="{BB962C8B-B14F-4D97-AF65-F5344CB8AC3E}">
        <p14:creationId xmlns:p14="http://schemas.microsoft.com/office/powerpoint/2010/main" val="34879984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840" y="3006833"/>
            <a:ext cx="13533120" cy="2194562"/>
          </a:xfrm>
        </p:spPr>
        <p:txBody>
          <a:bodyPr/>
          <a:lstStyle/>
          <a:p>
            <a:pPr algn="ctr"/>
            <a:r>
              <a:rPr lang="en-US" sz="9600" dirty="0">
                <a:solidFill>
                  <a:srgbClr val="DE0000"/>
                </a:solidFill>
              </a:rPr>
              <a:t>Thanks for your time!</a:t>
            </a:r>
            <a:br>
              <a:rPr lang="en-US" sz="9600" dirty="0">
                <a:solidFill>
                  <a:srgbClr val="DE0000"/>
                </a:solidFill>
              </a:rPr>
            </a:br>
            <a:r>
              <a:rPr lang="en-US" sz="9600" dirty="0">
                <a:solidFill>
                  <a:srgbClr val="DE0000"/>
                </a:solidFill>
              </a:rPr>
              <a:t>Please try the quiz.</a:t>
            </a:r>
            <a:endParaRPr lang="en-US" sz="6400" dirty="0">
              <a:solidFill>
                <a:srgbClr val="DE0000"/>
              </a:solidFill>
            </a:endParaRPr>
          </a:p>
        </p:txBody>
      </p:sp>
      <p:sp>
        <p:nvSpPr>
          <p:cNvPr id="4" name="Slide Number Placeholder 3"/>
          <p:cNvSpPr>
            <a:spLocks noGrp="1"/>
          </p:cNvSpPr>
          <p:nvPr>
            <p:ph type="sldNum" sz="quarter" idx="10"/>
          </p:nvPr>
        </p:nvSpPr>
        <p:spPr/>
        <p:txBody>
          <a:bodyPr/>
          <a:lstStyle/>
          <a:p>
            <a:fld id="{3B20521C-F793-4067-BB07-C7AF74E21EF3}" type="slidenum">
              <a:rPr lang="en-US" smtClean="0"/>
              <a:pPr/>
              <a:t>18</a:t>
            </a:fld>
            <a:endParaRPr lang="en-US"/>
          </a:p>
        </p:txBody>
      </p:sp>
    </p:spTree>
    <p:extLst>
      <p:ext uri="{BB962C8B-B14F-4D97-AF65-F5344CB8AC3E}">
        <p14:creationId xmlns:p14="http://schemas.microsoft.com/office/powerpoint/2010/main" val="3558431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fld id="{2B97888F-6AF7-4263-B69D-592D8C33BAC7}" type="slidenum">
              <a:rPr lang="en-US" smtClean="0"/>
              <a:pPr>
                <a:defRPr/>
              </a:pPr>
              <a:t>2</a:t>
            </a:fld>
            <a:endParaRPr lang="en-US" dirty="0"/>
          </a:p>
        </p:txBody>
      </p:sp>
      <p:sp>
        <p:nvSpPr>
          <p:cNvPr id="7" name="Title 1"/>
          <p:cNvSpPr txBox="1">
            <a:spLocks/>
          </p:cNvSpPr>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lvl1pPr algn="l" rtl="0" eaLnBrk="0" fontAlgn="base" hangingPunct="0">
              <a:lnSpc>
                <a:spcPct val="85000"/>
              </a:lnSpc>
              <a:spcBef>
                <a:spcPct val="0"/>
              </a:spcBef>
              <a:spcAft>
                <a:spcPct val="0"/>
              </a:spcAft>
              <a:defRPr sz="64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a:lstStyle>
          <a:p>
            <a:pPr defTabSz="914400"/>
            <a:r>
              <a:rPr lang="en-US" kern="0" dirty="0" smtClean="0"/>
              <a:t>Agenda – Next several videos </a:t>
            </a:r>
            <a:endParaRPr lang="en-US" kern="0" dirty="0"/>
          </a:p>
        </p:txBody>
      </p:sp>
      <p:sp>
        <p:nvSpPr>
          <p:cNvPr id="8" name="Content Placeholder 2"/>
          <p:cNvSpPr txBox="1">
            <a:spLocks/>
          </p:cNvSpPr>
          <p:nvPr/>
        </p:nvSpPr>
        <p:spPr bwMode="auto">
          <a:xfrm>
            <a:off x="533406" y="1258172"/>
            <a:ext cx="13548360" cy="5935118"/>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Bef>
                <a:spcPts val="1067"/>
              </a:spcBef>
              <a:spcAft>
                <a:spcPct val="0"/>
              </a:spcAft>
              <a:buFontTx/>
              <a:buNone/>
              <a:defRPr sz="2900" b="1">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a:lstStyle>
          <a:p>
            <a:pPr marL="514350" indent="-514350" defTabSz="914400">
              <a:buFont typeface="+mj-lt"/>
              <a:buAutoNum type="arabicPeriod"/>
            </a:pPr>
            <a:r>
              <a:rPr lang="en-US" kern="0" dirty="0" smtClean="0"/>
              <a:t>SAR Operation Overview</a:t>
            </a:r>
          </a:p>
          <a:p>
            <a:pPr marL="514350" indent="-514350" defTabSz="914400">
              <a:buFont typeface="+mj-lt"/>
              <a:buAutoNum type="arabicPeriod"/>
            </a:pPr>
            <a:r>
              <a:rPr lang="en-US" kern="0" dirty="0" smtClean="0"/>
              <a:t>Select the data converter</a:t>
            </a:r>
          </a:p>
          <a:p>
            <a:pPr marL="514350" indent="-514350" defTabSz="914400">
              <a:buFont typeface="+mj-lt"/>
              <a:buAutoNum type="arabicPeriod"/>
            </a:pPr>
            <a:r>
              <a:rPr lang="en-US" kern="0" dirty="0" smtClean="0"/>
              <a:t>Use the Calculator to find amplifier and RC filter</a:t>
            </a:r>
          </a:p>
          <a:p>
            <a:pPr marL="514350" indent="-514350" defTabSz="914400">
              <a:buFont typeface="+mj-lt"/>
              <a:buAutoNum type="arabicPeriod"/>
            </a:pPr>
            <a:r>
              <a:rPr lang="en-US" kern="0" dirty="0" smtClean="0"/>
              <a:t>Find the Op Amp</a:t>
            </a:r>
          </a:p>
          <a:p>
            <a:pPr marL="514350" indent="-514350" defTabSz="914400">
              <a:buFont typeface="+mj-lt"/>
              <a:buAutoNum type="arabicPeriod"/>
            </a:pPr>
            <a:r>
              <a:rPr lang="en-US" kern="0" dirty="0" smtClean="0"/>
              <a:t>Verify the Op Amp Model</a:t>
            </a:r>
          </a:p>
          <a:p>
            <a:pPr marL="514350" indent="-514350" defTabSz="914400">
              <a:buFont typeface="+mj-lt"/>
              <a:buAutoNum type="arabicPeriod"/>
            </a:pPr>
            <a:r>
              <a:rPr lang="en-US" kern="0" dirty="0" smtClean="0"/>
              <a:t>Building the SAR Model</a:t>
            </a:r>
          </a:p>
          <a:p>
            <a:pPr marL="514350" indent="-514350" defTabSz="914400">
              <a:buFont typeface="+mj-lt"/>
              <a:buAutoNum type="arabicPeriod"/>
            </a:pPr>
            <a:r>
              <a:rPr lang="en-US" kern="0" dirty="0" smtClean="0"/>
              <a:t>Refine the </a:t>
            </a:r>
            <a:r>
              <a:rPr lang="en-US" kern="0" dirty="0" err="1" smtClean="0"/>
              <a:t>Rfilt</a:t>
            </a:r>
            <a:r>
              <a:rPr lang="en-US" kern="0" dirty="0" smtClean="0"/>
              <a:t> and </a:t>
            </a:r>
            <a:r>
              <a:rPr lang="en-US" kern="0" dirty="0" err="1" smtClean="0"/>
              <a:t>Cfilt</a:t>
            </a:r>
            <a:r>
              <a:rPr lang="en-US" kern="0" dirty="0" smtClean="0"/>
              <a:t> values</a:t>
            </a:r>
          </a:p>
          <a:p>
            <a:pPr marL="514350" indent="-514350" defTabSz="914400">
              <a:buFont typeface="+mj-lt"/>
              <a:buAutoNum type="arabicPeriod"/>
            </a:pPr>
            <a:r>
              <a:rPr lang="en-US" kern="0" dirty="0" smtClean="0"/>
              <a:t>Final simulations</a:t>
            </a:r>
          </a:p>
          <a:p>
            <a:pPr marL="514350" indent="-514350" defTabSz="914400">
              <a:buFont typeface="+mj-lt"/>
              <a:buAutoNum type="arabicPeriod"/>
            </a:pPr>
            <a:r>
              <a:rPr lang="en-US" kern="0" dirty="0" smtClean="0"/>
              <a:t>Measured Results</a:t>
            </a:r>
          </a:p>
          <a:p>
            <a:pPr marL="514350" indent="-514350" defTabSz="914400">
              <a:buFont typeface="+mj-lt"/>
              <a:buAutoNum type="arabicPeriod"/>
            </a:pPr>
            <a:r>
              <a:rPr lang="en-US" kern="0" dirty="0" smtClean="0"/>
              <a:t> SAR Drive Calculator Algorithm</a:t>
            </a:r>
          </a:p>
          <a:p>
            <a:pPr marL="514350" indent="-514350" defTabSz="914400">
              <a:buFont typeface="+mj-lt"/>
              <a:buAutoNum type="arabicPeriod"/>
            </a:pPr>
            <a:endParaRPr lang="en-US" kern="0" dirty="0"/>
          </a:p>
        </p:txBody>
      </p:sp>
    </p:spTree>
    <p:extLst>
      <p:ext uri="{BB962C8B-B14F-4D97-AF65-F5344CB8AC3E}">
        <p14:creationId xmlns:p14="http://schemas.microsoft.com/office/powerpoint/2010/main" val="36660836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fld id="{2B97888F-6AF7-4263-B69D-592D8C33BAC7}" type="slidenum">
              <a:rPr lang="en-US" smtClean="0"/>
              <a:pPr>
                <a:defRPr/>
              </a:pPr>
              <a:t>3</a:t>
            </a:fld>
            <a:endParaRPr lang="en-US" dirty="0"/>
          </a:p>
        </p:txBody>
      </p:sp>
      <p:sp>
        <p:nvSpPr>
          <p:cNvPr id="7" name="Title 1"/>
          <p:cNvSpPr txBox="1">
            <a:spLocks/>
          </p:cNvSpPr>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lvl1pPr algn="l" rtl="0" eaLnBrk="0" fontAlgn="base" hangingPunct="0">
              <a:lnSpc>
                <a:spcPct val="85000"/>
              </a:lnSpc>
              <a:spcBef>
                <a:spcPct val="0"/>
              </a:spcBef>
              <a:spcAft>
                <a:spcPct val="0"/>
              </a:spcAft>
              <a:defRPr sz="64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a:lstStyle>
          <a:p>
            <a:pPr defTabSz="914400"/>
            <a:r>
              <a:rPr lang="en-US" kern="0" dirty="0" smtClean="0"/>
              <a:t>Agenda</a:t>
            </a:r>
            <a:endParaRPr lang="en-US" kern="0" dirty="0"/>
          </a:p>
        </p:txBody>
      </p:sp>
      <p:sp>
        <p:nvSpPr>
          <p:cNvPr id="8" name="Content Placeholder 2"/>
          <p:cNvSpPr txBox="1">
            <a:spLocks/>
          </p:cNvSpPr>
          <p:nvPr/>
        </p:nvSpPr>
        <p:spPr bwMode="auto">
          <a:xfrm>
            <a:off x="533406" y="1258172"/>
            <a:ext cx="13548360" cy="5935118"/>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Bef>
                <a:spcPts val="1067"/>
              </a:spcBef>
              <a:spcAft>
                <a:spcPct val="0"/>
              </a:spcAft>
              <a:buFontTx/>
              <a:buNone/>
              <a:defRPr sz="2900" b="1">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a:lstStyle>
          <a:p>
            <a:pPr marL="514350" indent="-514350" defTabSz="914400">
              <a:buFont typeface="+mj-lt"/>
              <a:buAutoNum type="arabicPeriod"/>
            </a:pPr>
            <a:r>
              <a:rPr lang="en-US" kern="0" dirty="0">
                <a:solidFill>
                  <a:srgbClr val="FF0000"/>
                </a:solidFill>
              </a:rPr>
              <a:t>SAR Operation Overview</a:t>
            </a:r>
          </a:p>
          <a:p>
            <a:pPr marL="514350" indent="-514350" defTabSz="914400">
              <a:buFont typeface="+mj-lt"/>
              <a:buAutoNum type="arabicPeriod"/>
            </a:pPr>
            <a:r>
              <a:rPr lang="en-US" kern="0" dirty="0"/>
              <a:t>Select the data converter</a:t>
            </a:r>
          </a:p>
          <a:p>
            <a:pPr marL="514350" indent="-514350" defTabSz="914400">
              <a:buFont typeface="+mj-lt"/>
              <a:buAutoNum type="arabicPeriod"/>
            </a:pPr>
            <a:r>
              <a:rPr lang="en-US" kern="0" dirty="0"/>
              <a:t>Use the Calculator to find amplifier and RC filter</a:t>
            </a:r>
          </a:p>
          <a:p>
            <a:pPr marL="514350" indent="-514350" defTabSz="914400">
              <a:buFont typeface="+mj-lt"/>
              <a:buAutoNum type="arabicPeriod"/>
            </a:pPr>
            <a:r>
              <a:rPr lang="en-US" kern="0" dirty="0"/>
              <a:t>Find the Op Amp</a:t>
            </a:r>
          </a:p>
          <a:p>
            <a:pPr marL="514350" indent="-514350" defTabSz="914400">
              <a:buFont typeface="+mj-lt"/>
              <a:buAutoNum type="arabicPeriod"/>
            </a:pPr>
            <a:r>
              <a:rPr lang="en-US" kern="0" dirty="0"/>
              <a:t>Verify the Op Amp Model</a:t>
            </a:r>
          </a:p>
          <a:p>
            <a:pPr marL="514350" indent="-514350" defTabSz="914400">
              <a:buFont typeface="+mj-lt"/>
              <a:buAutoNum type="arabicPeriod"/>
            </a:pPr>
            <a:r>
              <a:rPr lang="en-US" kern="0" dirty="0"/>
              <a:t>Building the SAR Model</a:t>
            </a:r>
          </a:p>
          <a:p>
            <a:pPr marL="514350" indent="-514350" defTabSz="914400">
              <a:buFont typeface="+mj-lt"/>
              <a:buAutoNum type="arabicPeriod"/>
            </a:pPr>
            <a:r>
              <a:rPr lang="en-US" kern="0" dirty="0"/>
              <a:t>Refine the </a:t>
            </a:r>
            <a:r>
              <a:rPr lang="en-US" kern="0" dirty="0" err="1"/>
              <a:t>Rfilt</a:t>
            </a:r>
            <a:r>
              <a:rPr lang="en-US" kern="0" dirty="0"/>
              <a:t> and </a:t>
            </a:r>
            <a:r>
              <a:rPr lang="en-US" kern="0" dirty="0" err="1"/>
              <a:t>Cfilt</a:t>
            </a:r>
            <a:r>
              <a:rPr lang="en-US" kern="0" dirty="0"/>
              <a:t> values</a:t>
            </a:r>
          </a:p>
          <a:p>
            <a:pPr marL="514350" indent="-514350" defTabSz="914400">
              <a:buFont typeface="+mj-lt"/>
              <a:buAutoNum type="arabicPeriod"/>
            </a:pPr>
            <a:r>
              <a:rPr lang="en-US" kern="0" dirty="0"/>
              <a:t>Final simulations</a:t>
            </a:r>
          </a:p>
          <a:p>
            <a:pPr marL="514350" indent="-514350" defTabSz="914400">
              <a:buFont typeface="+mj-lt"/>
              <a:buAutoNum type="arabicPeriod"/>
            </a:pPr>
            <a:r>
              <a:rPr lang="en-US" kern="0" dirty="0"/>
              <a:t>Measured Results</a:t>
            </a:r>
          </a:p>
          <a:p>
            <a:pPr marL="514350" indent="-514350" defTabSz="914400">
              <a:buFont typeface="+mj-lt"/>
              <a:buAutoNum type="arabicPeriod"/>
            </a:pPr>
            <a:r>
              <a:rPr lang="en-US" kern="0" dirty="0"/>
              <a:t> SAR Drive Calculator Algorithm</a:t>
            </a:r>
          </a:p>
        </p:txBody>
      </p:sp>
    </p:spTree>
    <p:extLst>
      <p:ext uri="{BB962C8B-B14F-4D97-AF65-F5344CB8AC3E}">
        <p14:creationId xmlns:p14="http://schemas.microsoft.com/office/powerpoint/2010/main" val="1465884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Acquisition phase</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4</a:t>
            </a:fld>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1725477924"/>
              </p:ext>
            </p:extLst>
          </p:nvPr>
        </p:nvGraphicFramePr>
        <p:xfrm>
          <a:off x="533400" y="2238374"/>
          <a:ext cx="13760723" cy="4125924"/>
        </p:xfrm>
        <a:graphic>
          <a:graphicData uri="http://schemas.openxmlformats.org/presentationml/2006/ole">
            <mc:AlternateContent xmlns:mc="http://schemas.openxmlformats.org/markup-compatibility/2006">
              <mc:Choice xmlns:v="urn:schemas-microsoft-com:vml" Requires="v">
                <p:oleObj spid="_x0000_s20860" name="Visio" r:id="rId4" imgW="12471930" imgH="3695760" progId="">
                  <p:embed/>
                </p:oleObj>
              </mc:Choice>
              <mc:Fallback>
                <p:oleObj name="Visio" r:id="rId4" imgW="12471930" imgH="3695760" progId="">
                  <p:embed/>
                  <p:pic>
                    <p:nvPicPr>
                      <p:cNvPr id="0" name="Picture 3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 y="2238374"/>
                        <a:ext cx="13760723" cy="412592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0049140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Conversion </a:t>
            </a:r>
            <a:r>
              <a:rPr lang="en-US" dirty="0" smtClean="0"/>
              <a:t>Phase</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5</a:t>
            </a:fld>
            <a:endParaRPr lang="en-US" dirty="0"/>
          </a:p>
        </p:txBody>
      </p:sp>
      <p:graphicFrame>
        <p:nvGraphicFramePr>
          <p:cNvPr id="10" name="Object 9"/>
          <p:cNvGraphicFramePr>
            <a:graphicFrameLocks noChangeAspect="1"/>
          </p:cNvGraphicFramePr>
          <p:nvPr>
            <p:extLst>
              <p:ext uri="{D42A27DB-BD31-4B8C-83A1-F6EECF244321}">
                <p14:modId xmlns:p14="http://schemas.microsoft.com/office/powerpoint/2010/main" val="3798803861"/>
              </p:ext>
            </p:extLst>
          </p:nvPr>
        </p:nvGraphicFramePr>
        <p:xfrm>
          <a:off x="228600" y="1985962"/>
          <a:ext cx="13987505" cy="4683334"/>
        </p:xfrm>
        <a:graphic>
          <a:graphicData uri="http://schemas.openxmlformats.org/presentationml/2006/ole">
            <mc:AlternateContent xmlns:mc="http://schemas.openxmlformats.org/markup-compatibility/2006">
              <mc:Choice xmlns:v="urn:schemas-microsoft-com:vml" Requires="v">
                <p:oleObj spid="_x0000_s54489" name="Visio" r:id="rId4" imgW="12715914" imgH="4257576" progId="">
                  <p:embed/>
                </p:oleObj>
              </mc:Choice>
              <mc:Fallback>
                <p:oleObj name="Visio" r:id="rId4" imgW="12715914" imgH="4257576" progId="">
                  <p:embed/>
                  <p:pic>
                    <p:nvPicPr>
                      <p:cNvPr id="0" name="Picture 194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1985962"/>
                        <a:ext cx="13987505" cy="468333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211395088"/>
              </p:ext>
            </p:extLst>
          </p:nvPr>
        </p:nvGraphicFramePr>
        <p:xfrm>
          <a:off x="228600" y="1985962"/>
          <a:ext cx="13987505" cy="4683334"/>
        </p:xfrm>
        <a:graphic>
          <a:graphicData uri="http://schemas.openxmlformats.org/presentationml/2006/ole">
            <mc:AlternateContent xmlns:mc="http://schemas.openxmlformats.org/markup-compatibility/2006">
              <mc:Choice xmlns:v="urn:schemas-microsoft-com:vml" Requires="v">
                <p:oleObj spid="_x0000_s54490" name="Visio" r:id="rId6" imgW="12715914" imgH="4257576" progId="">
                  <p:embed/>
                </p:oleObj>
              </mc:Choice>
              <mc:Fallback>
                <p:oleObj name="Visio" r:id="rId6" imgW="12715914" imgH="4257576" progId="">
                  <p:embed/>
                  <p:pic>
                    <p:nvPicPr>
                      <p:cNvPr id="0" name="Picture 194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00" y="1985962"/>
                        <a:ext cx="13987505" cy="468333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751805243"/>
              </p:ext>
            </p:extLst>
          </p:nvPr>
        </p:nvGraphicFramePr>
        <p:xfrm>
          <a:off x="228600" y="1985962"/>
          <a:ext cx="13987505" cy="4683334"/>
        </p:xfrm>
        <a:graphic>
          <a:graphicData uri="http://schemas.openxmlformats.org/presentationml/2006/ole">
            <mc:AlternateContent xmlns:mc="http://schemas.openxmlformats.org/markup-compatibility/2006">
              <mc:Choice xmlns:v="urn:schemas-microsoft-com:vml" Requires="v">
                <p:oleObj spid="_x0000_s54491" name="Visio" r:id="rId8" imgW="12715914" imgH="4257576" progId="">
                  <p:embed/>
                </p:oleObj>
              </mc:Choice>
              <mc:Fallback>
                <p:oleObj name="Visio" r:id="rId8" imgW="12715914" imgH="4257576" progId="">
                  <p:embed/>
                  <p:pic>
                    <p:nvPicPr>
                      <p:cNvPr id="0" name="Picture 194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8600" y="1985962"/>
                        <a:ext cx="13987505" cy="468333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1356783573"/>
              </p:ext>
            </p:extLst>
          </p:nvPr>
        </p:nvGraphicFramePr>
        <p:xfrm>
          <a:off x="228600" y="1985962"/>
          <a:ext cx="13987505" cy="4683334"/>
        </p:xfrm>
        <a:graphic>
          <a:graphicData uri="http://schemas.openxmlformats.org/presentationml/2006/ole">
            <mc:AlternateContent xmlns:mc="http://schemas.openxmlformats.org/markup-compatibility/2006">
              <mc:Choice xmlns:v="urn:schemas-microsoft-com:vml" Requires="v">
                <p:oleObj spid="_x0000_s54492" name="Visio" r:id="rId10" imgW="12715914" imgH="4257576" progId="">
                  <p:embed/>
                </p:oleObj>
              </mc:Choice>
              <mc:Fallback>
                <p:oleObj name="Visio" r:id="rId10" imgW="12715914" imgH="4257576" progId="">
                  <p:embed/>
                  <p:pic>
                    <p:nvPicPr>
                      <p:cNvPr id="0" name="Picture 195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8600" y="1985962"/>
                        <a:ext cx="13987505" cy="468333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1166313393"/>
              </p:ext>
            </p:extLst>
          </p:nvPr>
        </p:nvGraphicFramePr>
        <p:xfrm>
          <a:off x="228600" y="1985962"/>
          <a:ext cx="13987505" cy="4683334"/>
        </p:xfrm>
        <a:graphic>
          <a:graphicData uri="http://schemas.openxmlformats.org/presentationml/2006/ole">
            <mc:AlternateContent xmlns:mc="http://schemas.openxmlformats.org/markup-compatibility/2006">
              <mc:Choice xmlns:v="urn:schemas-microsoft-com:vml" Requires="v">
                <p:oleObj spid="_x0000_s54493" name="Visio" r:id="rId12" imgW="12715914" imgH="4257576" progId="Visio.Drawing.15">
                  <p:embed/>
                </p:oleObj>
              </mc:Choice>
              <mc:Fallback>
                <p:oleObj name="Visio" r:id="rId12" imgW="12715914" imgH="4257576" progId="Visio.Drawing.15">
                  <p:embed/>
                  <p:pic>
                    <p:nvPicPr>
                      <p:cNvPr id="0" name="Picture 195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8600" y="1985962"/>
                        <a:ext cx="13987505" cy="468333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3180484261"/>
              </p:ext>
            </p:extLst>
          </p:nvPr>
        </p:nvGraphicFramePr>
        <p:xfrm>
          <a:off x="228600" y="1984248"/>
          <a:ext cx="13987505" cy="4683334"/>
        </p:xfrm>
        <a:graphic>
          <a:graphicData uri="http://schemas.openxmlformats.org/presentationml/2006/ole">
            <mc:AlternateContent xmlns:mc="http://schemas.openxmlformats.org/markup-compatibility/2006">
              <mc:Choice xmlns:v="urn:schemas-microsoft-com:vml" Requires="v">
                <p:oleObj spid="_x0000_s54494" name="Visio" r:id="rId14" imgW="12715914" imgH="4257576" progId="Visio.Drawing.15">
                  <p:embed/>
                </p:oleObj>
              </mc:Choice>
              <mc:Fallback>
                <p:oleObj name="Visio" r:id="rId14" imgW="12715914" imgH="4257576" progId="Visio.Drawing.15">
                  <p:embed/>
                  <p:pic>
                    <p:nvPicPr>
                      <p:cNvPr id="0" name="Picture 19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28600" y="1984248"/>
                        <a:ext cx="13987505" cy="468333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608387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Objective</a:t>
            </a:r>
            <a:endParaRPr lang="en-US" dirty="0"/>
          </a:p>
        </p:txBody>
      </p:sp>
      <p:sp>
        <p:nvSpPr>
          <p:cNvPr id="3" name="Content Placeholder 2"/>
          <p:cNvSpPr>
            <a:spLocks noGrp="1"/>
          </p:cNvSpPr>
          <p:nvPr>
            <p:ph idx="1"/>
          </p:nvPr>
        </p:nvSpPr>
        <p:spPr>
          <a:xfrm>
            <a:off x="533406" y="1066800"/>
            <a:ext cx="13548360" cy="2170828"/>
          </a:xfrm>
        </p:spPr>
        <p:txBody>
          <a:bodyPr/>
          <a:lstStyle/>
          <a:p>
            <a:r>
              <a:rPr lang="en-US" dirty="0" smtClean="0"/>
              <a:t>Find Rfilt and Cfilt charge bucket filter that will optimize settling</a:t>
            </a:r>
          </a:p>
          <a:p>
            <a:r>
              <a:rPr lang="en-US" dirty="0" smtClean="0"/>
              <a:t>Find amplifier with bandwidth sufficient for settling</a:t>
            </a:r>
          </a:p>
          <a:p>
            <a:r>
              <a:rPr lang="en-US" dirty="0" smtClean="0"/>
              <a:t>Achieve final settling of 0.5LSB or better at end of tacq</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6</a:t>
            </a:fld>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735182623"/>
              </p:ext>
            </p:extLst>
          </p:nvPr>
        </p:nvGraphicFramePr>
        <p:xfrm>
          <a:off x="609600" y="3494087"/>
          <a:ext cx="13760450" cy="4125913"/>
        </p:xfrm>
        <a:graphic>
          <a:graphicData uri="http://schemas.openxmlformats.org/presentationml/2006/ole">
            <mc:AlternateContent xmlns:mc="http://schemas.openxmlformats.org/markup-compatibility/2006">
              <mc:Choice xmlns:v="urn:schemas-microsoft-com:vml" Requires="v">
                <p:oleObj spid="_x0000_s49353" name="Visio" r:id="rId4" imgW="12509748" imgH="3750840" progId="">
                  <p:embed/>
                </p:oleObj>
              </mc:Choice>
              <mc:Fallback>
                <p:oleObj name="Visio" r:id="rId4" imgW="12509748" imgH="3750840" progId="">
                  <p:embed/>
                  <p:pic>
                    <p:nvPicPr>
                      <p:cNvPr id="0" name="Picture 14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3494087"/>
                        <a:ext cx="13760450" cy="4125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9551210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Is the charge bucket filter required?</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7</a:t>
            </a:fld>
            <a:endParaRPr lang="en-US" dirty="0"/>
          </a:p>
        </p:txBody>
      </p:sp>
      <p:sp>
        <p:nvSpPr>
          <p:cNvPr id="7" name="TextBox 6"/>
          <p:cNvSpPr txBox="1"/>
          <p:nvPr/>
        </p:nvSpPr>
        <p:spPr>
          <a:xfrm>
            <a:off x="9860478" y="1219200"/>
            <a:ext cx="4648200" cy="2308324"/>
          </a:xfrm>
          <a:prstGeom prst="rect">
            <a:avLst/>
          </a:prstGeom>
          <a:noFill/>
        </p:spPr>
        <p:txBody>
          <a:bodyPr wrap="square" rtlCol="0">
            <a:spAutoFit/>
          </a:bodyPr>
          <a:lstStyle/>
          <a:p>
            <a:r>
              <a:rPr lang="en-US" sz="2400" b="1" dirty="0" smtClean="0"/>
              <a:t>Advantage of low BW Amp</a:t>
            </a:r>
          </a:p>
          <a:p>
            <a:pPr marL="457200" indent="-457200">
              <a:buFont typeface="Arial" panose="020B0604020202020204" pitchFamily="34" charset="0"/>
              <a:buChar char="•"/>
            </a:pPr>
            <a:r>
              <a:rPr lang="en-US" sz="2400" dirty="0" smtClean="0"/>
              <a:t>Lower Iq</a:t>
            </a:r>
          </a:p>
          <a:p>
            <a:pPr marL="457200" indent="-457200">
              <a:buFont typeface="Arial" panose="020B0604020202020204" pitchFamily="34" charset="0"/>
              <a:buChar char="•"/>
            </a:pPr>
            <a:r>
              <a:rPr lang="en-US" sz="2400" dirty="0" smtClean="0"/>
              <a:t>Better Vos, Ib</a:t>
            </a:r>
          </a:p>
          <a:p>
            <a:pPr marL="457200" indent="-457200">
              <a:buFont typeface="Arial" panose="020B0604020202020204" pitchFamily="34" charset="0"/>
              <a:buChar char="•"/>
            </a:pPr>
            <a:r>
              <a:rPr lang="en-US" sz="2400" dirty="0" smtClean="0"/>
              <a:t>Lower cost</a:t>
            </a:r>
          </a:p>
          <a:p>
            <a:pPr marL="457200" indent="-457200">
              <a:buFont typeface="Arial" panose="020B0604020202020204" pitchFamily="34" charset="0"/>
              <a:buChar char="•"/>
            </a:pPr>
            <a:r>
              <a:rPr lang="en-US" sz="2400" dirty="0" smtClean="0"/>
              <a:t>Less sensitive to stability issues</a:t>
            </a:r>
            <a:endParaRPr lang="en-US" sz="2400" dirty="0"/>
          </a:p>
        </p:txBody>
      </p:sp>
      <p:graphicFrame>
        <p:nvGraphicFramePr>
          <p:cNvPr id="8" name="Object 7"/>
          <p:cNvGraphicFramePr>
            <a:graphicFrameLocks noChangeAspect="1"/>
          </p:cNvGraphicFramePr>
          <p:nvPr>
            <p:extLst>
              <p:ext uri="{D42A27DB-BD31-4B8C-83A1-F6EECF244321}">
                <p14:modId xmlns:p14="http://schemas.microsoft.com/office/powerpoint/2010/main" val="583218720"/>
              </p:ext>
            </p:extLst>
          </p:nvPr>
        </p:nvGraphicFramePr>
        <p:xfrm>
          <a:off x="228600" y="1143000"/>
          <a:ext cx="9525000" cy="6072875"/>
        </p:xfrm>
        <a:graphic>
          <a:graphicData uri="http://schemas.openxmlformats.org/presentationml/2006/ole">
            <mc:AlternateContent xmlns:mc="http://schemas.openxmlformats.org/markup-compatibility/2006">
              <mc:Choice xmlns:v="urn:schemas-microsoft-com:vml" Requires="v">
                <p:oleObj spid="_x0000_s51397" name="Visio" r:id="rId4" imgW="13319715" imgH="8351424" progId="Visio.Drawing.15">
                  <p:embed/>
                </p:oleObj>
              </mc:Choice>
              <mc:Fallback>
                <p:oleObj name="Visio" r:id="rId4" imgW="13319715" imgH="8351424" progId="Visio.Drawing.15">
                  <p:embed/>
                  <p:pic>
                    <p:nvPicPr>
                      <p:cNvPr id="0" name="Picture 144"/>
                      <p:cNvPicPr>
                        <a:picLocks noChangeAspect="1" noChangeArrowheads="1"/>
                      </p:cNvPicPr>
                      <p:nvPr/>
                    </p:nvPicPr>
                    <p:blipFill>
                      <a:blip r:embed="rId5"/>
                      <a:srcRect/>
                      <a:stretch>
                        <a:fillRect/>
                      </a:stretch>
                    </p:blipFill>
                    <p:spPr bwMode="auto">
                      <a:xfrm>
                        <a:off x="228600" y="1143000"/>
                        <a:ext cx="9525000" cy="6072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8884576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fld id="{2B97888F-6AF7-4263-B69D-592D8C33BAC7}" type="slidenum">
              <a:rPr lang="en-US" smtClean="0"/>
              <a:pPr>
                <a:defRPr/>
              </a:pPr>
              <a:t>8</a:t>
            </a:fld>
            <a:endParaRPr lang="en-US" dirty="0"/>
          </a:p>
        </p:txBody>
      </p:sp>
      <p:sp>
        <p:nvSpPr>
          <p:cNvPr id="7" name="Title 1"/>
          <p:cNvSpPr txBox="1">
            <a:spLocks/>
          </p:cNvSpPr>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lvl1pPr algn="l" rtl="0" eaLnBrk="0" fontAlgn="base" hangingPunct="0">
              <a:lnSpc>
                <a:spcPct val="85000"/>
              </a:lnSpc>
              <a:spcBef>
                <a:spcPct val="0"/>
              </a:spcBef>
              <a:spcAft>
                <a:spcPct val="0"/>
              </a:spcAft>
              <a:defRPr sz="64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a:lstStyle>
          <a:p>
            <a:pPr defTabSz="914400"/>
            <a:r>
              <a:rPr lang="en-US" kern="0" dirty="0" smtClean="0"/>
              <a:t>Agenda </a:t>
            </a:r>
            <a:endParaRPr lang="en-US" kern="0" dirty="0"/>
          </a:p>
        </p:txBody>
      </p:sp>
      <p:sp>
        <p:nvSpPr>
          <p:cNvPr id="8" name="Content Placeholder 2"/>
          <p:cNvSpPr txBox="1">
            <a:spLocks/>
          </p:cNvSpPr>
          <p:nvPr/>
        </p:nvSpPr>
        <p:spPr bwMode="auto">
          <a:xfrm>
            <a:off x="533406" y="1258172"/>
            <a:ext cx="13548360" cy="5935118"/>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Bef>
                <a:spcPts val="1067"/>
              </a:spcBef>
              <a:spcAft>
                <a:spcPct val="0"/>
              </a:spcAft>
              <a:buFontTx/>
              <a:buNone/>
              <a:defRPr sz="2900" b="1">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a:lstStyle>
          <a:p>
            <a:pPr marL="514350" indent="-514350" defTabSz="914400">
              <a:buFont typeface="+mj-lt"/>
              <a:buAutoNum type="arabicPeriod"/>
            </a:pPr>
            <a:r>
              <a:rPr lang="en-US" kern="0" dirty="0"/>
              <a:t>SAR Operation Overview</a:t>
            </a:r>
          </a:p>
          <a:p>
            <a:pPr marL="514350" indent="-514350" defTabSz="914400">
              <a:buFont typeface="+mj-lt"/>
              <a:buAutoNum type="arabicPeriod"/>
            </a:pPr>
            <a:r>
              <a:rPr lang="en-US" kern="0" dirty="0">
                <a:solidFill>
                  <a:srgbClr val="FF0000"/>
                </a:solidFill>
              </a:rPr>
              <a:t>Select the data converter</a:t>
            </a:r>
          </a:p>
          <a:p>
            <a:pPr marL="514350" indent="-514350" defTabSz="914400">
              <a:buFont typeface="+mj-lt"/>
              <a:buAutoNum type="arabicPeriod"/>
            </a:pPr>
            <a:r>
              <a:rPr lang="en-US" kern="0" dirty="0"/>
              <a:t>Use the Calculator to find amplifier and RC filter</a:t>
            </a:r>
          </a:p>
          <a:p>
            <a:pPr marL="514350" indent="-514350" defTabSz="914400">
              <a:buFont typeface="+mj-lt"/>
              <a:buAutoNum type="arabicPeriod"/>
            </a:pPr>
            <a:r>
              <a:rPr lang="en-US" kern="0" dirty="0"/>
              <a:t>Find the Op Amp</a:t>
            </a:r>
          </a:p>
          <a:p>
            <a:pPr marL="514350" indent="-514350" defTabSz="914400">
              <a:buFont typeface="+mj-lt"/>
              <a:buAutoNum type="arabicPeriod"/>
            </a:pPr>
            <a:r>
              <a:rPr lang="en-US" kern="0" dirty="0"/>
              <a:t>Verify the Op Amp Model</a:t>
            </a:r>
          </a:p>
          <a:p>
            <a:pPr marL="514350" indent="-514350" defTabSz="914400">
              <a:buFont typeface="+mj-lt"/>
              <a:buAutoNum type="arabicPeriod"/>
            </a:pPr>
            <a:r>
              <a:rPr lang="en-US" kern="0" dirty="0"/>
              <a:t>Building the SAR Model</a:t>
            </a:r>
          </a:p>
          <a:p>
            <a:pPr marL="514350" indent="-514350" defTabSz="914400">
              <a:buFont typeface="+mj-lt"/>
              <a:buAutoNum type="arabicPeriod"/>
            </a:pPr>
            <a:r>
              <a:rPr lang="en-US" kern="0" dirty="0"/>
              <a:t>Refine the </a:t>
            </a:r>
            <a:r>
              <a:rPr lang="en-US" kern="0" dirty="0" err="1"/>
              <a:t>Rfilt</a:t>
            </a:r>
            <a:r>
              <a:rPr lang="en-US" kern="0" dirty="0"/>
              <a:t> and </a:t>
            </a:r>
            <a:r>
              <a:rPr lang="en-US" kern="0" dirty="0" err="1"/>
              <a:t>Cfilt</a:t>
            </a:r>
            <a:r>
              <a:rPr lang="en-US" kern="0" dirty="0"/>
              <a:t> values</a:t>
            </a:r>
          </a:p>
          <a:p>
            <a:pPr marL="514350" indent="-514350" defTabSz="914400">
              <a:buFont typeface="+mj-lt"/>
              <a:buAutoNum type="arabicPeriod"/>
            </a:pPr>
            <a:r>
              <a:rPr lang="en-US" kern="0" dirty="0"/>
              <a:t>Final simulations</a:t>
            </a:r>
          </a:p>
          <a:p>
            <a:pPr marL="514350" indent="-514350" defTabSz="914400">
              <a:buFont typeface="+mj-lt"/>
              <a:buAutoNum type="arabicPeriod"/>
            </a:pPr>
            <a:r>
              <a:rPr lang="en-US" kern="0" dirty="0"/>
              <a:t>Measured Results</a:t>
            </a:r>
          </a:p>
          <a:p>
            <a:pPr marL="514350" indent="-514350" defTabSz="914400">
              <a:buFont typeface="+mj-lt"/>
              <a:buAutoNum type="arabicPeriod"/>
            </a:pPr>
            <a:r>
              <a:rPr lang="en-US" kern="0" dirty="0"/>
              <a:t> SAR Drive Calculator Algorithm</a:t>
            </a:r>
          </a:p>
        </p:txBody>
      </p:sp>
    </p:spTree>
    <p:extLst>
      <p:ext uri="{BB962C8B-B14F-4D97-AF65-F5344CB8AC3E}">
        <p14:creationId xmlns:p14="http://schemas.microsoft.com/office/powerpoint/2010/main" val="39455247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19"/>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684" t="73111" r="82331" b="8000"/>
          <a:stretch/>
        </p:blipFill>
        <p:spPr bwMode="auto">
          <a:xfrm>
            <a:off x="11174724" y="1231904"/>
            <a:ext cx="2677060" cy="2029456"/>
          </a:xfrm>
          <a:prstGeom prst="rect">
            <a:avLst/>
          </a:prstGeom>
          <a:noFill/>
          <a:ln w="76200">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nvPr>
        </p:nvSpPr>
        <p:spPr/>
        <p:txBody>
          <a:bodyPr/>
          <a:lstStyle/>
          <a:p>
            <a:r>
              <a:rPr lang="en-US" dirty="0" smtClean="0"/>
              <a:t>Find the data converter</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9</a:t>
            </a:fld>
            <a:endParaRPr lang="en-US" dirty="0"/>
          </a:p>
        </p:txBody>
      </p:sp>
      <p:pic>
        <p:nvPicPr>
          <p:cNvPr id="3686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7777" r="76320" b="18000"/>
          <a:stretch/>
        </p:blipFill>
        <p:spPr bwMode="auto">
          <a:xfrm>
            <a:off x="152400" y="1402080"/>
            <a:ext cx="2893060" cy="5090160"/>
          </a:xfrm>
          <a:prstGeom prst="rect">
            <a:avLst/>
          </a:prstGeom>
          <a:noFill/>
          <a:ln w="76200">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pic>
        <p:nvPicPr>
          <p:cNvPr id="36867"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87" t="6444" r="64761" b="37556"/>
          <a:stretch/>
        </p:blipFill>
        <p:spPr bwMode="auto">
          <a:xfrm>
            <a:off x="3505200" y="1341120"/>
            <a:ext cx="4282440" cy="3840480"/>
          </a:xfrm>
          <a:prstGeom prst="rect">
            <a:avLst/>
          </a:prstGeom>
          <a:noFill/>
          <a:ln w="76200">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pic>
        <p:nvPicPr>
          <p:cNvPr id="36882" name="Picture 18"/>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863" t="54481" r="80977" b="24889"/>
          <a:stretch/>
        </p:blipFill>
        <p:spPr bwMode="auto">
          <a:xfrm>
            <a:off x="8043440" y="1231904"/>
            <a:ext cx="2853160" cy="2044696"/>
          </a:xfrm>
          <a:prstGeom prst="rect">
            <a:avLst/>
          </a:prstGeom>
          <a:noFill/>
          <a:ln w="76200">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sp>
        <p:nvSpPr>
          <p:cNvPr id="26" name="Rounded Rectangle 25"/>
          <p:cNvSpPr/>
          <p:nvPr/>
        </p:nvSpPr>
        <p:spPr>
          <a:xfrm>
            <a:off x="1524001" y="5943600"/>
            <a:ext cx="1066800" cy="3048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7" name="Straight Arrow Connector 26"/>
          <p:cNvCxnSpPr/>
          <p:nvPr/>
        </p:nvCxnSpPr>
        <p:spPr>
          <a:xfrm flipV="1">
            <a:off x="8991600" y="2971801"/>
            <a:ext cx="3252" cy="97535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flipV="1">
            <a:off x="4724400" y="4267200"/>
            <a:ext cx="533400" cy="1676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a:xfrm>
            <a:off x="3505200" y="5524500"/>
            <a:ext cx="4028704" cy="1217436"/>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p:cNvSpPr txBox="1"/>
          <p:nvPr/>
        </p:nvSpPr>
        <p:spPr>
          <a:xfrm>
            <a:off x="3596641" y="5640222"/>
            <a:ext cx="4190999" cy="1015663"/>
          </a:xfrm>
          <a:prstGeom prst="rect">
            <a:avLst/>
          </a:prstGeom>
          <a:noFill/>
        </p:spPr>
        <p:txBody>
          <a:bodyPr wrap="square" rtlCol="0">
            <a:spAutoFit/>
          </a:bodyPr>
          <a:lstStyle/>
          <a:p>
            <a:r>
              <a:rPr lang="en-US" sz="2000" dirty="0" smtClean="0"/>
              <a:t>Select “Precision ADC”</a:t>
            </a:r>
          </a:p>
          <a:p>
            <a:r>
              <a:rPr lang="en-US" sz="2000" dirty="0" smtClean="0"/>
              <a:t>Operational Amplifiers (Op Amps)</a:t>
            </a:r>
          </a:p>
          <a:p>
            <a:r>
              <a:rPr lang="en-US" sz="2000" dirty="0" smtClean="0"/>
              <a:t>535 different choices!</a:t>
            </a:r>
            <a:endParaRPr lang="en-US" sz="2000" dirty="0"/>
          </a:p>
        </p:txBody>
      </p:sp>
      <p:cxnSp>
        <p:nvCxnSpPr>
          <p:cNvPr id="33" name="Straight Arrow Connector 32"/>
          <p:cNvCxnSpPr/>
          <p:nvPr/>
        </p:nvCxnSpPr>
        <p:spPr>
          <a:xfrm flipV="1">
            <a:off x="1913681" y="6248400"/>
            <a:ext cx="0" cy="76200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4" name="Rounded Rectangle 33"/>
          <p:cNvSpPr/>
          <p:nvPr/>
        </p:nvSpPr>
        <p:spPr>
          <a:xfrm>
            <a:off x="990600" y="6666495"/>
            <a:ext cx="1752600" cy="877305"/>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1144624" y="6727499"/>
            <a:ext cx="1674776" cy="707886"/>
          </a:xfrm>
          <a:prstGeom prst="rect">
            <a:avLst/>
          </a:prstGeom>
          <a:noFill/>
        </p:spPr>
        <p:txBody>
          <a:bodyPr wrap="square" rtlCol="0">
            <a:spAutoFit/>
          </a:bodyPr>
          <a:lstStyle/>
          <a:p>
            <a:r>
              <a:rPr lang="en-US" sz="2000" dirty="0" smtClean="0"/>
              <a:t>Select Data Converters</a:t>
            </a:r>
            <a:endParaRPr lang="en-US" sz="2000" dirty="0"/>
          </a:p>
        </p:txBody>
      </p:sp>
      <p:sp>
        <p:nvSpPr>
          <p:cNvPr id="39" name="Rounded Rectangle 38"/>
          <p:cNvSpPr/>
          <p:nvPr/>
        </p:nvSpPr>
        <p:spPr>
          <a:xfrm>
            <a:off x="3733800" y="3970020"/>
            <a:ext cx="1912620" cy="29718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6" name="Straight Arrow Connector 45"/>
          <p:cNvCxnSpPr/>
          <p:nvPr/>
        </p:nvCxnSpPr>
        <p:spPr>
          <a:xfrm flipV="1">
            <a:off x="9525000" y="3140405"/>
            <a:ext cx="1828800" cy="112776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8" name="Rounded Rectangle 47"/>
          <p:cNvSpPr/>
          <p:nvPr/>
        </p:nvSpPr>
        <p:spPr>
          <a:xfrm>
            <a:off x="8146897" y="3773663"/>
            <a:ext cx="2444903" cy="798337"/>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TextBox 48"/>
          <p:cNvSpPr txBox="1"/>
          <p:nvPr/>
        </p:nvSpPr>
        <p:spPr>
          <a:xfrm>
            <a:off x="8146897" y="3834840"/>
            <a:ext cx="2444903" cy="707886"/>
          </a:xfrm>
          <a:prstGeom prst="rect">
            <a:avLst/>
          </a:prstGeom>
          <a:noFill/>
        </p:spPr>
        <p:txBody>
          <a:bodyPr wrap="square" rtlCol="0">
            <a:spAutoFit/>
          </a:bodyPr>
          <a:lstStyle/>
          <a:p>
            <a:r>
              <a:rPr lang="en-US" sz="2000" dirty="0" smtClean="0"/>
              <a:t>Continue to refine selection</a:t>
            </a:r>
            <a:endParaRPr lang="en-US" sz="2000" dirty="0"/>
          </a:p>
        </p:txBody>
      </p:sp>
      <p:sp>
        <p:nvSpPr>
          <p:cNvPr id="20" name="TextBox 19"/>
          <p:cNvSpPr txBox="1"/>
          <p:nvPr/>
        </p:nvSpPr>
        <p:spPr>
          <a:xfrm>
            <a:off x="9067800" y="5029200"/>
            <a:ext cx="4953000" cy="2308324"/>
          </a:xfrm>
          <a:prstGeom prst="rect">
            <a:avLst/>
          </a:prstGeom>
          <a:noFill/>
          <a:ln w="38100">
            <a:solidFill>
              <a:schemeClr val="accent1"/>
            </a:solidFill>
          </a:ln>
        </p:spPr>
        <p:txBody>
          <a:bodyPr wrap="square" rtlCol="0">
            <a:spAutoFit/>
          </a:bodyPr>
          <a:lstStyle/>
          <a:p>
            <a:r>
              <a:rPr lang="en-US" sz="2400" b="1" dirty="0" smtClean="0"/>
              <a:t>Design Goal:</a:t>
            </a:r>
          </a:p>
          <a:p>
            <a:r>
              <a:rPr lang="en-US" sz="2400" dirty="0" smtClean="0"/>
              <a:t>#Bits = 16</a:t>
            </a:r>
          </a:p>
          <a:p>
            <a:r>
              <a:rPr lang="en-US" sz="2400" dirty="0" smtClean="0"/>
              <a:t>100kSPS &lt; Sample Rate &lt;1MSPS</a:t>
            </a:r>
          </a:p>
          <a:p>
            <a:r>
              <a:rPr lang="en-US" sz="2400" dirty="0" smtClean="0"/>
              <a:t>Single Ended Input</a:t>
            </a:r>
          </a:p>
          <a:p>
            <a:r>
              <a:rPr lang="en-US" sz="2400" dirty="0" smtClean="0"/>
              <a:t>5V input range</a:t>
            </a:r>
          </a:p>
          <a:p>
            <a:r>
              <a:rPr lang="en-US" sz="2400" dirty="0" smtClean="0"/>
              <a:t>SPI interface</a:t>
            </a:r>
            <a:endParaRPr lang="en-US" sz="2400" dirty="0"/>
          </a:p>
        </p:txBody>
      </p:sp>
    </p:spTree>
    <p:extLst>
      <p:ext uri="{BB962C8B-B14F-4D97-AF65-F5344CB8AC3E}">
        <p14:creationId xmlns:p14="http://schemas.microsoft.com/office/powerpoint/2010/main" val="3868635439"/>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0127B2B6-3BB8-45EC-A268-0B46DBCC2CBD}">
  <ds:schemaRefs>
    <ds:schemaRef ds:uri="http://schemas.microsoft.com/sharepoint/v3/contenttype/forms"/>
  </ds:schemaRefs>
</ds:datastoreItem>
</file>

<file path=customXml/itemProps3.xml><?xml version="1.0" encoding="utf-8"?>
<ds:datastoreItem xmlns:ds="http://schemas.openxmlformats.org/officeDocument/2006/customXml" ds:itemID="{41ED3A77-EC22-42A8-B9FA-65E2D1E14490}">
  <ds:schemaRefs>
    <ds:schemaRef ds:uri="http://purl.org/dc/elements/1.1/"/>
    <ds:schemaRef ds:uri="http://schemas.openxmlformats.org/package/2006/metadata/core-properties"/>
    <ds:schemaRef ds:uri="http://schemas.microsoft.com/office/2006/documentManagement/types"/>
    <ds:schemaRef ds:uri="http://schemas.microsoft.com/office/2006/metadata/properties"/>
    <ds:schemaRef ds:uri="http://purl.org/dc/term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24585</TotalTime>
  <Words>3247</Words>
  <Application>Microsoft Office PowerPoint</Application>
  <PresentationFormat>Custom</PresentationFormat>
  <Paragraphs>201</Paragraphs>
  <Slides>18</Slides>
  <Notes>18</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18</vt:i4>
      </vt:variant>
    </vt:vector>
  </HeadingPairs>
  <TitlesOfParts>
    <vt:vector size="21" baseType="lpstr">
      <vt:lpstr>FinalPowerpoint</vt:lpstr>
      <vt:lpstr>Visio</vt:lpstr>
      <vt:lpstr>Microsoft Visio Drawing</vt:lpstr>
      <vt:lpstr>Introduction to SAR ADC Component Selection TIPL 4401  TI Precision Labs – ADCs</vt:lpstr>
      <vt:lpstr>PowerPoint Presentation</vt:lpstr>
      <vt:lpstr>PowerPoint Presentation</vt:lpstr>
      <vt:lpstr>Acquisition phase</vt:lpstr>
      <vt:lpstr>Conversion Phase</vt:lpstr>
      <vt:lpstr>Overall Objective</vt:lpstr>
      <vt:lpstr>Is the charge bucket filter required?</vt:lpstr>
      <vt:lpstr>PowerPoint Presentation</vt:lpstr>
      <vt:lpstr>Find the data converter</vt:lpstr>
      <vt:lpstr>Find the data converter</vt:lpstr>
      <vt:lpstr>PowerPoint Presentation</vt:lpstr>
      <vt:lpstr>Information needed from the data sheet</vt:lpstr>
      <vt:lpstr>Example: Full Scale Range, Resolution, Csh, Rsh</vt:lpstr>
      <vt:lpstr>If the data sheet doesn’t provide Rsh</vt:lpstr>
      <vt:lpstr>For our example: acquisition time</vt:lpstr>
      <vt:lpstr>Run the “ADC SAR Drive” tool:  ADS8860 Example</vt:lpstr>
      <vt:lpstr>PowerPoint Presentation</vt:lpstr>
      <vt:lpstr>Thanks for your time! Please try the quiz.</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a0872662</cp:lastModifiedBy>
  <cp:revision>554</cp:revision>
  <cp:lastPrinted>2017-03-22T20:22:26Z</cp:lastPrinted>
  <dcterms:created xsi:type="dcterms:W3CDTF">2014-01-16T17:03:53Z</dcterms:created>
  <dcterms:modified xsi:type="dcterms:W3CDTF">2017-08-25T22:54:14Z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